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257" r:id="rId3"/>
    <p:sldId id="281" r:id="rId4"/>
    <p:sldId id="320" r:id="rId5"/>
    <p:sldId id="300" r:id="rId6"/>
    <p:sldId id="315" r:id="rId7"/>
    <p:sldId id="280" r:id="rId8"/>
    <p:sldId id="301" r:id="rId9"/>
    <p:sldId id="289" r:id="rId10"/>
    <p:sldId id="290" r:id="rId11"/>
    <p:sldId id="316" r:id="rId12"/>
    <p:sldId id="317" r:id="rId13"/>
    <p:sldId id="318" r:id="rId14"/>
    <p:sldId id="291" r:id="rId15"/>
    <p:sldId id="292" r:id="rId16"/>
    <p:sldId id="293" r:id="rId17"/>
    <p:sldId id="294" r:id="rId18"/>
    <p:sldId id="297" r:id="rId19"/>
    <p:sldId id="296" r:id="rId20"/>
    <p:sldId id="298" r:id="rId21"/>
    <p:sldId id="305" r:id="rId22"/>
    <p:sldId id="299" r:id="rId23"/>
    <p:sldId id="295" r:id="rId24"/>
    <p:sldId id="302" r:id="rId25"/>
    <p:sldId id="304" r:id="rId26"/>
    <p:sldId id="306" r:id="rId27"/>
    <p:sldId id="303" r:id="rId28"/>
    <p:sldId id="307" r:id="rId29"/>
    <p:sldId id="308" r:id="rId30"/>
    <p:sldId id="310" r:id="rId31"/>
    <p:sldId id="323" r:id="rId32"/>
    <p:sldId id="309" r:id="rId33"/>
    <p:sldId id="311" r:id="rId34"/>
    <p:sldId id="312" r:id="rId35"/>
    <p:sldId id="313" r:id="rId36"/>
    <p:sldId id="322" r:id="rId37"/>
    <p:sldId id="284" r:id="rId38"/>
    <p:sldId id="319" r:id="rId39"/>
    <p:sldId id="321" r:id="rId40"/>
    <p:sldId id="259" r:id="rId41"/>
    <p:sldId id="279" r:id="rId42"/>
    <p:sldId id="260" r:id="rId43"/>
    <p:sldId id="278"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Introduction" id="{73FDD849-C47E-4517-B07A-5EEA8DCD8594}">
          <p14:sldIdLst>
            <p14:sldId id="256"/>
            <p14:sldId id="257"/>
          </p14:sldIdLst>
        </p14:section>
        <p14:section name="Presentation" id="{866A3E68-017F-4F94-A6C6-BFF303BC3121}">
          <p14:sldIdLst>
            <p14:sldId id="281"/>
            <p14:sldId id="320"/>
            <p14:sldId id="300"/>
            <p14:sldId id="315"/>
            <p14:sldId id="280"/>
            <p14:sldId id="301"/>
            <p14:sldId id="289"/>
            <p14:sldId id="290"/>
            <p14:sldId id="316"/>
            <p14:sldId id="317"/>
            <p14:sldId id="318"/>
            <p14:sldId id="291"/>
            <p14:sldId id="292"/>
            <p14:sldId id="293"/>
            <p14:sldId id="294"/>
            <p14:sldId id="297"/>
            <p14:sldId id="296"/>
            <p14:sldId id="298"/>
            <p14:sldId id="305"/>
            <p14:sldId id="299"/>
            <p14:sldId id="295"/>
            <p14:sldId id="302"/>
            <p14:sldId id="304"/>
            <p14:sldId id="306"/>
            <p14:sldId id="303"/>
            <p14:sldId id="307"/>
            <p14:sldId id="308"/>
            <p14:sldId id="310"/>
            <p14:sldId id="323"/>
            <p14:sldId id="309"/>
            <p14:sldId id="311"/>
            <p14:sldId id="312"/>
            <p14:sldId id="313"/>
            <p14:sldId id="322"/>
            <p14:sldId id="284"/>
            <p14:sldId id="319"/>
            <p14:sldId id="321"/>
          </p14:sldIdLst>
        </p14:section>
        <p14:section name="Closing" id="{49CB15AC-FD56-4AAC-8B8A-68CF2CB85A39}">
          <p14:sldIdLst>
            <p14:sldId id="259"/>
            <p14:sldId id="279"/>
          </p14:sldIdLst>
        </p14:section>
        <p14:section name="Example Slides" id="{D40DF97A-9355-449E-B0A8-867351E4EBAE}">
          <p14:sldIdLst>
            <p14:sldId id="260"/>
            <p14:sldId id="278"/>
            <p14:sldId id="262"/>
            <p14:sldId id="263"/>
            <p14:sldId id="264"/>
            <p14:sldId id="265"/>
            <p14:sldId id="266"/>
            <p14:sldId id="267"/>
          </p14:sldIdLst>
        </p14:section>
        <p14:section name="Icons" id="{BBADCF96-8ECB-4307-BCAA-FF25B7E299E5}">
          <p14:sldIdLst>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83907" autoAdjust="0"/>
  </p:normalViewPr>
  <p:slideViewPr>
    <p:cSldViewPr snapToGrid="0">
      <p:cViewPr>
        <p:scale>
          <a:sx n="93" d="100"/>
          <a:sy n="93" d="100"/>
        </p:scale>
        <p:origin x="72"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E4F20-9F67-4914-8D76-E7B6A02064C4}" type="datetimeFigureOut">
              <a:rPr lang="en-US" smtClean="0"/>
              <a:t>5/16/2017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19ED4-53D2-434B-8F3B-24CC4637BDA2}" type="slidenum">
              <a:rPr lang="en-US" smtClean="0"/>
              <a:t>‹#›</a:t>
            </a:fld>
            <a:endParaRPr lang="en-US"/>
          </a:p>
        </p:txBody>
      </p:sp>
    </p:spTree>
    <p:extLst>
      <p:ext uri="{BB962C8B-B14F-4D97-AF65-F5344CB8AC3E}">
        <p14:creationId xmlns:p14="http://schemas.microsoft.com/office/powerpoint/2010/main" val="356726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1</a:t>
            </a:fld>
            <a:endParaRPr lang="en-US"/>
          </a:p>
        </p:txBody>
      </p:sp>
    </p:spTree>
    <p:extLst>
      <p:ext uri="{BB962C8B-B14F-4D97-AF65-F5344CB8AC3E}">
        <p14:creationId xmlns:p14="http://schemas.microsoft.com/office/powerpoint/2010/main" val="4286668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a:t>
            </a:r>
            <a:r>
              <a:rPr lang="en-US" baseline="0" dirty="0"/>
              <a:t> talking about all grain brewing.  It is way more fun.    Extract brewing is great, you can make good beer with extract brewing.  But, again, grain brewing is more fun.</a:t>
            </a:r>
          </a:p>
          <a:p>
            <a:r>
              <a:rPr lang="en-US" baseline="0" dirty="0"/>
              <a:t>Here is how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10</a:t>
            </a:fld>
            <a:endParaRPr lang="en-US"/>
          </a:p>
        </p:txBody>
      </p:sp>
    </p:spTree>
    <p:extLst>
      <p:ext uri="{BB962C8B-B14F-4D97-AF65-F5344CB8AC3E}">
        <p14:creationId xmlns:p14="http://schemas.microsoft.com/office/powerpoint/2010/main" val="222935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 Base grains are mashed in bulk to create wort; wort is boiled down to syrup or dehydrated into powder. No concern for temperature.</a:t>
            </a:r>
          </a:p>
          <a:p>
            <a:endParaRPr lang="en-US" dirty="0"/>
          </a:p>
          <a:p>
            <a:r>
              <a:rPr lang="en-US" dirty="0"/>
              <a:t>Partial Mash – Bulk of the sugar from extract, but steeping specialty grains for color, mouth feel, etc. Small amount of grain, so temp important but not critical.</a:t>
            </a:r>
          </a:p>
          <a:p>
            <a:endParaRPr lang="en-US" dirty="0"/>
          </a:p>
          <a:p>
            <a:r>
              <a:rPr lang="en-US" dirty="0"/>
              <a:t>Brew in a Bag – Mash everything in a giant bag, pull out the bag and proceed with the boil. Less efficient/flexible than traditional all grain, but also faster and no </a:t>
            </a:r>
            <a:r>
              <a:rPr lang="en-US" dirty="0" err="1"/>
              <a:t>sparge</a:t>
            </a:r>
            <a:r>
              <a:rPr lang="en-US" dirty="0"/>
              <a:t>/transfer.</a:t>
            </a:r>
          </a:p>
          <a:p>
            <a:endParaRPr lang="en-US" dirty="0"/>
          </a:p>
          <a:p>
            <a:r>
              <a:rPr lang="en-US" dirty="0"/>
              <a:t>All Grain – Mash grains, stepping through temps as needed. Drain/</a:t>
            </a:r>
            <a:r>
              <a:rPr lang="en-US" dirty="0" err="1"/>
              <a:t>sparge</a:t>
            </a:r>
            <a:r>
              <a:rPr lang="en-US" dirty="0"/>
              <a:t>, then proceed with boil.</a:t>
            </a:r>
          </a:p>
          <a:p>
            <a:endParaRPr lang="en-US" dirty="0"/>
          </a:p>
          <a:p>
            <a:r>
              <a:rPr lang="en-US" dirty="0"/>
              <a:t>From the start of boil through the finished beer, all four processes are the same.  From here on out, we’ll be talking mostly about All Grain brewing</a:t>
            </a:r>
          </a:p>
        </p:txBody>
      </p:sp>
      <p:sp>
        <p:nvSpPr>
          <p:cNvPr id="4" name="Slide Number Placeholder 3"/>
          <p:cNvSpPr>
            <a:spLocks noGrp="1"/>
          </p:cNvSpPr>
          <p:nvPr>
            <p:ph type="sldNum" sz="quarter" idx="10"/>
          </p:nvPr>
        </p:nvSpPr>
        <p:spPr/>
        <p:txBody>
          <a:bodyPr/>
          <a:lstStyle/>
          <a:p>
            <a:fld id="{6C219ED4-53D2-434B-8F3B-24CC4637BDA2}" type="slidenum">
              <a:rPr lang="en-US" smtClean="0"/>
              <a:t>11</a:t>
            </a:fld>
            <a:endParaRPr lang="en-US"/>
          </a:p>
        </p:txBody>
      </p:sp>
    </p:spTree>
    <p:extLst>
      <p:ext uri="{BB962C8B-B14F-4D97-AF65-F5344CB8AC3E}">
        <p14:creationId xmlns:p14="http://schemas.microsoft.com/office/powerpoint/2010/main" val="263368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12</a:t>
            </a:fld>
            <a:endParaRPr lang="en-US"/>
          </a:p>
        </p:txBody>
      </p:sp>
    </p:spTree>
    <p:extLst>
      <p:ext uri="{BB962C8B-B14F-4D97-AF65-F5344CB8AC3E}">
        <p14:creationId xmlns:p14="http://schemas.microsoft.com/office/powerpoint/2010/main" val="477721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Mash </a:t>
            </a:r>
            <a:r>
              <a:rPr lang="en-US" baseline="0" dirty="0" err="1"/>
              <a:t>tun</a:t>
            </a:r>
            <a:r>
              <a:rPr lang="en-US" baseline="0" dirty="0"/>
              <a:t> – Recommend at least 10 gal capacity cooler. Easy to convert with a ball valve, a couple washers and a SS braided water line</a:t>
            </a:r>
          </a:p>
          <a:p>
            <a:endParaRPr lang="en-US" baseline="0" dirty="0"/>
          </a:p>
          <a:p>
            <a:r>
              <a:rPr lang="en-US" baseline="0" dirty="0"/>
              <a:t>Boil kettle – Recommend at least 8 gal for all grain, you need room to boil down to approx. 6 gal</a:t>
            </a:r>
          </a:p>
          <a:p>
            <a:endParaRPr lang="en-US" baseline="0" dirty="0"/>
          </a:p>
          <a:p>
            <a:r>
              <a:rPr lang="en-US" baseline="0" dirty="0"/>
              <a:t>Racking cane – Get an auto-siphon and hose. So much easier.</a:t>
            </a:r>
          </a:p>
          <a:p>
            <a:endParaRPr lang="en-US" baseline="0" dirty="0"/>
          </a:p>
          <a:p>
            <a:r>
              <a:rPr lang="en-US" baseline="0" dirty="0"/>
              <a:t>Fermentation bucket – Plastic is fine as long as it seals, just don’t scratch it.</a:t>
            </a:r>
          </a:p>
          <a:p>
            <a:endParaRPr lang="en-US" baseline="0" dirty="0"/>
          </a:p>
          <a:p>
            <a:r>
              <a:rPr lang="en-US" baseline="0" dirty="0"/>
              <a:t>Wort chiller – Immersion, </a:t>
            </a:r>
            <a:r>
              <a:rPr lang="en-US" baseline="0" dirty="0" err="1"/>
              <a:t>counterflow</a:t>
            </a:r>
            <a:r>
              <a:rPr lang="en-US" baseline="0" dirty="0"/>
              <a:t>, plate</a:t>
            </a:r>
          </a:p>
        </p:txBody>
      </p:sp>
      <p:sp>
        <p:nvSpPr>
          <p:cNvPr id="4" name="Slide Number Placeholder 3"/>
          <p:cNvSpPr>
            <a:spLocks noGrp="1"/>
          </p:cNvSpPr>
          <p:nvPr>
            <p:ph type="sldNum" sz="quarter" idx="10"/>
          </p:nvPr>
        </p:nvSpPr>
        <p:spPr/>
        <p:txBody>
          <a:bodyPr/>
          <a:lstStyle/>
          <a:p>
            <a:fld id="{6C219ED4-53D2-434B-8F3B-24CC4637BDA2}" type="slidenum">
              <a:rPr lang="en-US" smtClean="0"/>
              <a:t>13</a:t>
            </a:fld>
            <a:endParaRPr lang="en-US"/>
          </a:p>
        </p:txBody>
      </p:sp>
    </p:spTree>
    <p:extLst>
      <p:ext uri="{BB962C8B-B14F-4D97-AF65-F5344CB8AC3E}">
        <p14:creationId xmlns:p14="http://schemas.microsoft.com/office/powerpoint/2010/main" val="248663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walk through a </a:t>
            </a:r>
            <a:r>
              <a:rPr lang="en-US" dirty="0" err="1"/>
              <a:t>bew</a:t>
            </a:r>
            <a:r>
              <a:rPr lang="en-US" dirty="0"/>
              <a:t> day in great detail here.  Stopping to talking in detail about</a:t>
            </a:r>
            <a:r>
              <a:rPr lang="en-US" baseline="0" dirty="0"/>
              <a:t> the process and equipment.</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14</a:t>
            </a:fld>
            <a:endParaRPr lang="en-US"/>
          </a:p>
        </p:txBody>
      </p:sp>
    </p:spTree>
    <p:extLst>
      <p:ext uri="{BB962C8B-B14F-4D97-AF65-F5344CB8AC3E}">
        <p14:creationId xmlns:p14="http://schemas.microsoft.com/office/powerpoint/2010/main" val="89746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tip: Don’t drink four Russian Imperial Stouts while you’re brewing.</a:t>
            </a:r>
          </a:p>
        </p:txBody>
      </p:sp>
      <p:sp>
        <p:nvSpPr>
          <p:cNvPr id="4" name="Slide Number Placeholder 3"/>
          <p:cNvSpPr>
            <a:spLocks noGrp="1"/>
          </p:cNvSpPr>
          <p:nvPr>
            <p:ph type="sldNum" sz="quarter" idx="10"/>
          </p:nvPr>
        </p:nvSpPr>
        <p:spPr/>
        <p:txBody>
          <a:bodyPr/>
          <a:lstStyle/>
          <a:p>
            <a:fld id="{6C219ED4-53D2-434B-8F3B-24CC4637BDA2}" type="slidenum">
              <a:rPr lang="en-US" smtClean="0"/>
              <a:t>15</a:t>
            </a:fld>
            <a:endParaRPr lang="en-US"/>
          </a:p>
        </p:txBody>
      </p:sp>
    </p:spTree>
    <p:extLst>
      <p:ext uri="{BB962C8B-B14F-4D97-AF65-F5344CB8AC3E}">
        <p14:creationId xmlns:p14="http://schemas.microsoft.com/office/powerpoint/2010/main" val="37604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water can’t make some beers.  This</a:t>
            </a:r>
            <a:r>
              <a:rPr lang="en-US" baseline="0" dirty="0"/>
              <a:t> is a hard truth you may have to deal with.</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16</a:t>
            </a:fld>
            <a:endParaRPr lang="en-US"/>
          </a:p>
        </p:txBody>
      </p:sp>
    </p:spTree>
    <p:extLst>
      <p:ext uri="{BB962C8B-B14F-4D97-AF65-F5344CB8AC3E}">
        <p14:creationId xmlns:p14="http://schemas.microsoft.com/office/powerpoint/2010/main" val="135159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buy a mash </a:t>
            </a:r>
            <a:r>
              <a:rPr lang="en-US" baseline="0" dirty="0" err="1"/>
              <a:t>tun</a:t>
            </a:r>
            <a:r>
              <a:rPr lang="en-US" baseline="0" dirty="0"/>
              <a:t> or you can build your own.  Any standard 48 quart picnic cooler will work.  What you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17</a:t>
            </a:fld>
            <a:endParaRPr lang="en-US"/>
          </a:p>
        </p:txBody>
      </p:sp>
    </p:spTree>
    <p:extLst>
      <p:ext uri="{BB962C8B-B14F-4D97-AF65-F5344CB8AC3E}">
        <p14:creationId xmlns:p14="http://schemas.microsoft.com/office/powerpoint/2010/main" val="3147890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bucket with blankets</a:t>
            </a:r>
            <a:r>
              <a:rPr lang="en-US" baseline="0" dirty="0"/>
              <a:t> can keep its temperature for an hour.  The mash is a really good insulator.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18</a:t>
            </a:fld>
            <a:endParaRPr lang="en-US"/>
          </a:p>
        </p:txBody>
      </p:sp>
    </p:spTree>
    <p:extLst>
      <p:ext uri="{BB962C8B-B14F-4D97-AF65-F5344CB8AC3E}">
        <p14:creationId xmlns:p14="http://schemas.microsoft.com/office/powerpoint/2010/main" val="578457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the mash </a:t>
            </a:r>
            <a:r>
              <a:rPr lang="en-US" dirty="0" err="1"/>
              <a:t>tun</a:t>
            </a:r>
            <a:r>
              <a:rPr lang="en-US" baseline="0" dirty="0"/>
              <a:t> so as not to loss heat when adding water. </a:t>
            </a:r>
            <a:r>
              <a:rPr lang="en-US" dirty="0"/>
              <a:t>Have thermometer handy, a grill thermometer works great.</a:t>
            </a:r>
          </a:p>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19</a:t>
            </a:fld>
            <a:endParaRPr lang="en-US"/>
          </a:p>
        </p:txBody>
      </p:sp>
    </p:spTree>
    <p:extLst>
      <p:ext uri="{BB962C8B-B14F-4D97-AF65-F5344CB8AC3E}">
        <p14:creationId xmlns:p14="http://schemas.microsoft.com/office/powerpoint/2010/main" val="73839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2</a:t>
            </a:fld>
            <a:endParaRPr lang="en-US"/>
          </a:p>
        </p:txBody>
      </p:sp>
    </p:spTree>
    <p:extLst>
      <p:ext uri="{BB962C8B-B14F-4D97-AF65-F5344CB8AC3E}">
        <p14:creationId xmlns:p14="http://schemas.microsoft.com/office/powerpoint/2010/main" val="34363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p>
        </p:txBody>
      </p:sp>
      <p:sp>
        <p:nvSpPr>
          <p:cNvPr id="4" name="Slide Number Placeholder 3"/>
          <p:cNvSpPr>
            <a:spLocks noGrp="1"/>
          </p:cNvSpPr>
          <p:nvPr>
            <p:ph type="sldNum" sz="quarter" idx="10"/>
          </p:nvPr>
        </p:nvSpPr>
        <p:spPr/>
        <p:txBody>
          <a:bodyPr/>
          <a:lstStyle/>
          <a:p>
            <a:fld id="{6C219ED4-53D2-434B-8F3B-24CC4637BDA2}" type="slidenum">
              <a:rPr lang="en-US" smtClean="0"/>
              <a:t>20</a:t>
            </a:fld>
            <a:endParaRPr lang="en-US"/>
          </a:p>
        </p:txBody>
      </p:sp>
    </p:spTree>
    <p:extLst>
      <p:ext uri="{BB962C8B-B14F-4D97-AF65-F5344CB8AC3E}">
        <p14:creationId xmlns:p14="http://schemas.microsoft.com/office/powerpoint/2010/main" val="2381138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21</a:t>
            </a:fld>
            <a:endParaRPr lang="en-US"/>
          </a:p>
        </p:txBody>
      </p:sp>
    </p:spTree>
    <p:extLst>
      <p:ext uri="{BB962C8B-B14F-4D97-AF65-F5344CB8AC3E}">
        <p14:creationId xmlns:p14="http://schemas.microsoft.com/office/powerpoint/2010/main" val="3731521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 first few brews you do, don’t worry about PH.  </a:t>
            </a:r>
            <a:r>
              <a:rPr lang="en-US" dirty="0"/>
              <a:t>This is the fun stuff. If you are screwing around with this,</a:t>
            </a:r>
            <a:r>
              <a:rPr lang="en-US" baseline="0" dirty="0"/>
              <a:t> either know your chemistry or use a tool to help you.  You need an accurate water report and a decent PH tester if you want to get serious about controlling your PH.</a:t>
            </a:r>
          </a:p>
          <a:p>
            <a:r>
              <a:rPr lang="en-US" baseline="0" dirty="0"/>
              <a:t>You may be lucky and have good water and never have to worry about this. (i.e. Chicago)</a:t>
            </a:r>
          </a:p>
        </p:txBody>
      </p:sp>
      <p:sp>
        <p:nvSpPr>
          <p:cNvPr id="4" name="Slide Number Placeholder 3"/>
          <p:cNvSpPr>
            <a:spLocks noGrp="1"/>
          </p:cNvSpPr>
          <p:nvPr>
            <p:ph type="sldNum" sz="quarter" idx="10"/>
          </p:nvPr>
        </p:nvSpPr>
        <p:spPr/>
        <p:txBody>
          <a:bodyPr/>
          <a:lstStyle/>
          <a:p>
            <a:fld id="{6C219ED4-53D2-434B-8F3B-24CC4637BDA2}" type="slidenum">
              <a:rPr lang="en-US" smtClean="0"/>
              <a:t>22</a:t>
            </a:fld>
            <a:endParaRPr lang="en-US"/>
          </a:p>
        </p:txBody>
      </p:sp>
    </p:spTree>
    <p:extLst>
      <p:ext uri="{BB962C8B-B14F-4D97-AF65-F5344CB8AC3E}">
        <p14:creationId xmlns:p14="http://schemas.microsoft.com/office/powerpoint/2010/main" val="3763319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23</a:t>
            </a:fld>
            <a:endParaRPr lang="en-US"/>
          </a:p>
        </p:txBody>
      </p:sp>
    </p:spTree>
    <p:extLst>
      <p:ext uri="{BB962C8B-B14F-4D97-AF65-F5344CB8AC3E}">
        <p14:creationId xmlns:p14="http://schemas.microsoft.com/office/powerpoint/2010/main" val="89168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big boil kettle is nice to prevent boil overs and to be able to account for boil off or adding of water.</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24</a:t>
            </a:fld>
            <a:endParaRPr lang="en-US"/>
          </a:p>
        </p:txBody>
      </p:sp>
    </p:spTree>
    <p:extLst>
      <p:ext uri="{BB962C8B-B14F-4D97-AF65-F5344CB8AC3E}">
        <p14:creationId xmlns:p14="http://schemas.microsoft.com/office/powerpoint/2010/main" val="1833956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do this enough times</a:t>
            </a:r>
            <a:r>
              <a:rPr lang="en-US" baseline="0" dirty="0"/>
              <a:t> you cannot get good extraction.  Period. Trust me.</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25</a:t>
            </a:fld>
            <a:endParaRPr lang="en-US"/>
          </a:p>
        </p:txBody>
      </p:sp>
    </p:spTree>
    <p:extLst>
      <p:ext uri="{BB962C8B-B14F-4D97-AF65-F5344CB8AC3E}">
        <p14:creationId xmlns:p14="http://schemas.microsoft.com/office/powerpoint/2010/main" val="3418504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26</a:t>
            </a:fld>
            <a:endParaRPr lang="en-US"/>
          </a:p>
        </p:txBody>
      </p:sp>
    </p:spTree>
    <p:extLst>
      <p:ext uri="{BB962C8B-B14F-4D97-AF65-F5344CB8AC3E}">
        <p14:creationId xmlns:p14="http://schemas.microsoft.com/office/powerpoint/2010/main" val="152484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a:t>
            </a:r>
            <a:r>
              <a:rPr lang="en-US" baseline="0" dirty="0"/>
              <a:t> is gravity?</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27</a:t>
            </a:fld>
            <a:endParaRPr lang="en-US"/>
          </a:p>
        </p:txBody>
      </p:sp>
    </p:spTree>
    <p:extLst>
      <p:ext uri="{BB962C8B-B14F-4D97-AF65-F5344CB8AC3E}">
        <p14:creationId xmlns:p14="http://schemas.microsoft.com/office/powerpoint/2010/main" val="4154404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28</a:t>
            </a:fld>
            <a:endParaRPr lang="en-US"/>
          </a:p>
        </p:txBody>
      </p:sp>
    </p:spTree>
    <p:extLst>
      <p:ext uri="{BB962C8B-B14F-4D97-AF65-F5344CB8AC3E}">
        <p14:creationId xmlns:p14="http://schemas.microsoft.com/office/powerpoint/2010/main" val="913058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29</a:t>
            </a:fld>
            <a:endParaRPr lang="en-US"/>
          </a:p>
        </p:txBody>
      </p:sp>
    </p:spTree>
    <p:extLst>
      <p:ext uri="{BB962C8B-B14F-4D97-AF65-F5344CB8AC3E}">
        <p14:creationId xmlns:p14="http://schemas.microsoft.com/office/powerpoint/2010/main" val="110107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a:t>
            </a:fld>
            <a:endParaRPr lang="en-US"/>
          </a:p>
        </p:txBody>
      </p:sp>
    </p:spTree>
    <p:extLst>
      <p:ext uri="{BB962C8B-B14F-4D97-AF65-F5344CB8AC3E}">
        <p14:creationId xmlns:p14="http://schemas.microsoft.com/office/powerpoint/2010/main" val="3039928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30</a:t>
            </a:fld>
            <a:endParaRPr lang="en-US"/>
          </a:p>
        </p:txBody>
      </p:sp>
    </p:spTree>
    <p:extLst>
      <p:ext uri="{BB962C8B-B14F-4D97-AF65-F5344CB8AC3E}">
        <p14:creationId xmlns:p14="http://schemas.microsoft.com/office/powerpoint/2010/main" val="417188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31</a:t>
            </a:fld>
            <a:endParaRPr lang="en-US"/>
          </a:p>
        </p:txBody>
      </p:sp>
    </p:spTree>
    <p:extLst>
      <p:ext uri="{BB962C8B-B14F-4D97-AF65-F5344CB8AC3E}">
        <p14:creationId xmlns:p14="http://schemas.microsoft.com/office/powerpoint/2010/main" val="2523993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gravity!?</a:t>
            </a:r>
          </a:p>
        </p:txBody>
      </p:sp>
      <p:sp>
        <p:nvSpPr>
          <p:cNvPr id="4" name="Slide Number Placeholder 3"/>
          <p:cNvSpPr>
            <a:spLocks noGrp="1"/>
          </p:cNvSpPr>
          <p:nvPr>
            <p:ph type="sldNum" sz="quarter" idx="10"/>
          </p:nvPr>
        </p:nvSpPr>
        <p:spPr/>
        <p:txBody>
          <a:bodyPr/>
          <a:lstStyle/>
          <a:p>
            <a:fld id="{6C219ED4-53D2-434B-8F3B-24CC4637BDA2}" type="slidenum">
              <a:rPr lang="en-US" smtClean="0"/>
              <a:t>32</a:t>
            </a:fld>
            <a:endParaRPr lang="en-US"/>
          </a:p>
        </p:txBody>
      </p:sp>
    </p:spTree>
    <p:extLst>
      <p:ext uri="{BB962C8B-B14F-4D97-AF65-F5344CB8AC3E}">
        <p14:creationId xmlns:p14="http://schemas.microsoft.com/office/powerpoint/2010/main" val="1182055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33</a:t>
            </a:fld>
            <a:endParaRPr lang="en-US"/>
          </a:p>
        </p:txBody>
      </p:sp>
    </p:spTree>
    <p:extLst>
      <p:ext uri="{BB962C8B-B14F-4D97-AF65-F5344CB8AC3E}">
        <p14:creationId xmlns:p14="http://schemas.microsoft.com/office/powerpoint/2010/main" val="573078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34</a:t>
            </a:fld>
            <a:endParaRPr lang="en-US"/>
          </a:p>
        </p:txBody>
      </p:sp>
    </p:spTree>
    <p:extLst>
      <p:ext uri="{BB962C8B-B14F-4D97-AF65-F5344CB8AC3E}">
        <p14:creationId xmlns:p14="http://schemas.microsoft.com/office/powerpoint/2010/main" val="3417625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35</a:t>
            </a:fld>
            <a:endParaRPr lang="en-US"/>
          </a:p>
        </p:txBody>
      </p:sp>
    </p:spTree>
    <p:extLst>
      <p:ext uri="{BB962C8B-B14F-4D97-AF65-F5344CB8AC3E}">
        <p14:creationId xmlns:p14="http://schemas.microsoft.com/office/powerpoint/2010/main" val="448694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36</a:t>
            </a:fld>
            <a:endParaRPr lang="en-US"/>
          </a:p>
        </p:txBody>
      </p:sp>
    </p:spTree>
    <p:extLst>
      <p:ext uri="{BB962C8B-B14F-4D97-AF65-F5344CB8AC3E}">
        <p14:creationId xmlns:p14="http://schemas.microsoft.com/office/powerpoint/2010/main" val="3456826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37</a:t>
            </a:fld>
            <a:endParaRPr lang="en-US"/>
          </a:p>
        </p:txBody>
      </p:sp>
    </p:spTree>
    <p:extLst>
      <p:ext uri="{BB962C8B-B14F-4D97-AF65-F5344CB8AC3E}">
        <p14:creationId xmlns:p14="http://schemas.microsoft.com/office/powerpoint/2010/main" val="3909643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461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6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C219ED4-53D2-434B-8F3B-24CC4637B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8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40</a:t>
            </a:fld>
            <a:endParaRPr lang="en-US"/>
          </a:p>
        </p:txBody>
      </p:sp>
    </p:spTree>
    <p:extLst>
      <p:ext uri="{BB962C8B-B14F-4D97-AF65-F5344CB8AC3E}">
        <p14:creationId xmlns:p14="http://schemas.microsoft.com/office/powerpoint/2010/main" val="421761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41</a:t>
            </a:fld>
            <a:endParaRPr lang="en-US"/>
          </a:p>
        </p:txBody>
      </p:sp>
    </p:spTree>
    <p:extLst>
      <p:ext uri="{BB962C8B-B14F-4D97-AF65-F5344CB8AC3E}">
        <p14:creationId xmlns:p14="http://schemas.microsoft.com/office/powerpoint/2010/main" val="599926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42</a:t>
            </a:fld>
            <a:endParaRPr lang="en-US"/>
          </a:p>
        </p:txBody>
      </p:sp>
    </p:spTree>
    <p:extLst>
      <p:ext uri="{BB962C8B-B14F-4D97-AF65-F5344CB8AC3E}">
        <p14:creationId xmlns:p14="http://schemas.microsoft.com/office/powerpoint/2010/main" val="1896125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43</a:t>
            </a:fld>
            <a:endParaRPr lang="en-US"/>
          </a:p>
        </p:txBody>
      </p:sp>
    </p:spTree>
    <p:extLst>
      <p:ext uri="{BB962C8B-B14F-4D97-AF65-F5344CB8AC3E}">
        <p14:creationId xmlns:p14="http://schemas.microsoft.com/office/powerpoint/2010/main" val="2250865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44</a:t>
            </a:fld>
            <a:endParaRPr lang="en-US"/>
          </a:p>
        </p:txBody>
      </p:sp>
    </p:spTree>
    <p:extLst>
      <p:ext uri="{BB962C8B-B14F-4D97-AF65-F5344CB8AC3E}">
        <p14:creationId xmlns:p14="http://schemas.microsoft.com/office/powerpoint/2010/main" val="3903680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45</a:t>
            </a:fld>
            <a:endParaRPr lang="en-US"/>
          </a:p>
        </p:txBody>
      </p:sp>
    </p:spTree>
    <p:extLst>
      <p:ext uri="{BB962C8B-B14F-4D97-AF65-F5344CB8AC3E}">
        <p14:creationId xmlns:p14="http://schemas.microsoft.com/office/powerpoint/2010/main" val="3018446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46</a:t>
            </a:fld>
            <a:endParaRPr lang="en-US"/>
          </a:p>
        </p:txBody>
      </p:sp>
    </p:spTree>
    <p:extLst>
      <p:ext uri="{BB962C8B-B14F-4D97-AF65-F5344CB8AC3E}">
        <p14:creationId xmlns:p14="http://schemas.microsoft.com/office/powerpoint/2010/main" val="3635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47</a:t>
            </a:fld>
            <a:endParaRPr lang="en-US"/>
          </a:p>
        </p:txBody>
      </p:sp>
    </p:spTree>
    <p:extLst>
      <p:ext uri="{BB962C8B-B14F-4D97-AF65-F5344CB8AC3E}">
        <p14:creationId xmlns:p14="http://schemas.microsoft.com/office/powerpoint/2010/main" val="2325448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48</a:t>
            </a:fld>
            <a:endParaRPr lang="en-US"/>
          </a:p>
        </p:txBody>
      </p:sp>
    </p:spTree>
    <p:extLst>
      <p:ext uri="{BB962C8B-B14F-4D97-AF65-F5344CB8AC3E}">
        <p14:creationId xmlns:p14="http://schemas.microsoft.com/office/powerpoint/2010/main" val="2031257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49</a:t>
            </a:fld>
            <a:endParaRPr lang="en-US"/>
          </a:p>
        </p:txBody>
      </p:sp>
    </p:spTree>
    <p:extLst>
      <p:ext uri="{BB962C8B-B14F-4D97-AF65-F5344CB8AC3E}">
        <p14:creationId xmlns:p14="http://schemas.microsoft.com/office/powerpoint/2010/main" val="27236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a:t>
            </a:fld>
            <a:endParaRPr lang="en-US"/>
          </a:p>
        </p:txBody>
      </p:sp>
    </p:spTree>
    <p:extLst>
      <p:ext uri="{BB962C8B-B14F-4D97-AF65-F5344CB8AC3E}">
        <p14:creationId xmlns:p14="http://schemas.microsoft.com/office/powerpoint/2010/main" val="2111648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50</a:t>
            </a:fld>
            <a:endParaRPr lang="en-US"/>
          </a:p>
        </p:txBody>
      </p:sp>
    </p:spTree>
    <p:extLst>
      <p:ext uri="{BB962C8B-B14F-4D97-AF65-F5344CB8AC3E}">
        <p14:creationId xmlns:p14="http://schemas.microsoft.com/office/powerpoint/2010/main" val="2988544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51</a:t>
            </a:fld>
            <a:endParaRPr lang="en-US"/>
          </a:p>
        </p:txBody>
      </p:sp>
    </p:spTree>
    <p:extLst>
      <p:ext uri="{BB962C8B-B14F-4D97-AF65-F5344CB8AC3E}">
        <p14:creationId xmlns:p14="http://schemas.microsoft.com/office/powerpoint/2010/main" val="2233344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52</a:t>
            </a:fld>
            <a:endParaRPr lang="en-US"/>
          </a:p>
        </p:txBody>
      </p:sp>
    </p:spTree>
    <p:extLst>
      <p:ext uri="{BB962C8B-B14F-4D97-AF65-F5344CB8AC3E}">
        <p14:creationId xmlns:p14="http://schemas.microsoft.com/office/powerpoint/2010/main" val="503552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53</a:t>
            </a:fld>
            <a:endParaRPr lang="en-US"/>
          </a:p>
        </p:txBody>
      </p:sp>
    </p:spTree>
    <p:extLst>
      <p:ext uri="{BB962C8B-B14F-4D97-AF65-F5344CB8AC3E}">
        <p14:creationId xmlns:p14="http://schemas.microsoft.com/office/powerpoint/2010/main" val="249727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54</a:t>
            </a:fld>
            <a:endParaRPr lang="en-US"/>
          </a:p>
        </p:txBody>
      </p:sp>
    </p:spTree>
    <p:extLst>
      <p:ext uri="{BB962C8B-B14F-4D97-AF65-F5344CB8AC3E}">
        <p14:creationId xmlns:p14="http://schemas.microsoft.com/office/powerpoint/2010/main" val="3738681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55</a:t>
            </a:fld>
            <a:endParaRPr lang="en-US"/>
          </a:p>
        </p:txBody>
      </p:sp>
    </p:spTree>
    <p:extLst>
      <p:ext uri="{BB962C8B-B14F-4D97-AF65-F5344CB8AC3E}">
        <p14:creationId xmlns:p14="http://schemas.microsoft.com/office/powerpoint/2010/main" val="136408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56</a:t>
            </a:fld>
            <a:endParaRPr lang="en-US"/>
          </a:p>
        </p:txBody>
      </p:sp>
    </p:spTree>
    <p:extLst>
      <p:ext uri="{BB962C8B-B14F-4D97-AF65-F5344CB8AC3E}">
        <p14:creationId xmlns:p14="http://schemas.microsoft.com/office/powerpoint/2010/main" val="3381506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57</a:t>
            </a:fld>
            <a:endParaRPr lang="en-US"/>
          </a:p>
        </p:txBody>
      </p:sp>
    </p:spTree>
    <p:extLst>
      <p:ext uri="{BB962C8B-B14F-4D97-AF65-F5344CB8AC3E}">
        <p14:creationId xmlns:p14="http://schemas.microsoft.com/office/powerpoint/2010/main" val="1008621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58</a:t>
            </a:fld>
            <a:endParaRPr lang="en-US"/>
          </a:p>
        </p:txBody>
      </p:sp>
    </p:spTree>
    <p:extLst>
      <p:ext uri="{BB962C8B-B14F-4D97-AF65-F5344CB8AC3E}">
        <p14:creationId xmlns:p14="http://schemas.microsoft.com/office/powerpoint/2010/main" val="1311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 Good beer is easy to make. Great beer is REALLY HARD to make</a:t>
            </a:r>
          </a:p>
          <a:p>
            <a:endParaRPr lang="en-US" dirty="0"/>
          </a:p>
          <a:p>
            <a:r>
              <a:rPr lang="en-US" dirty="0"/>
              <a:t>Satisfaction – The beer is that much more enjoyable when you brewed it, and it’s a lot more fun to share with your friends</a:t>
            </a:r>
          </a:p>
          <a:p>
            <a:endParaRPr lang="en-US" dirty="0"/>
          </a:p>
          <a:p>
            <a:r>
              <a:rPr lang="en-US" dirty="0"/>
              <a:t>Simple or Complicated – From extract SMASH to triple decoction Belgian quad aged in bourbon barrels. </a:t>
            </a:r>
          </a:p>
          <a:p>
            <a:endParaRPr lang="en-US" dirty="0"/>
          </a:p>
          <a:p>
            <a:r>
              <a:rPr lang="en-US" dirty="0"/>
              <a:t>Geeky – Recipe design, process documentation, automation, equipment…you can totally geek out with this hobby</a:t>
            </a:r>
          </a:p>
          <a:p>
            <a:endParaRPr lang="en-US" dirty="0"/>
          </a:p>
          <a:p>
            <a:r>
              <a:rPr lang="en-US" dirty="0"/>
              <a:t>Money – There’s some startup cost, and like any hobby you can really go all in and buy expensive equipment. You can also brew KBS clones for $1.50/bottle. </a:t>
            </a:r>
          </a:p>
          <a:p>
            <a:endParaRPr lang="en-US" dirty="0"/>
          </a:p>
          <a:p>
            <a:r>
              <a:rPr lang="en-US" dirty="0"/>
              <a:t>Timeless – If you have to step away, you can still buy good craft beer or enjoy others’ and when you have time again you can pick right back up</a:t>
            </a:r>
          </a:p>
        </p:txBody>
      </p:sp>
      <p:sp>
        <p:nvSpPr>
          <p:cNvPr id="4" name="Slide Number Placeholder 3"/>
          <p:cNvSpPr>
            <a:spLocks noGrp="1"/>
          </p:cNvSpPr>
          <p:nvPr>
            <p:ph type="sldNum" sz="quarter" idx="10"/>
          </p:nvPr>
        </p:nvSpPr>
        <p:spPr/>
        <p:txBody>
          <a:bodyPr/>
          <a:lstStyle/>
          <a:p>
            <a:fld id="{6C219ED4-53D2-434B-8F3B-24CC4637BDA2}" type="slidenum">
              <a:rPr lang="en-US" smtClean="0"/>
              <a:t>6</a:t>
            </a:fld>
            <a:endParaRPr lang="en-US"/>
          </a:p>
        </p:txBody>
      </p:sp>
    </p:spTree>
    <p:extLst>
      <p:ext uri="{BB962C8B-B14F-4D97-AF65-F5344CB8AC3E}">
        <p14:creationId xmlns:p14="http://schemas.microsoft.com/office/powerpoint/2010/main" val="51896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19ED4-53D2-434B-8F3B-24CC4637BDA2}" type="slidenum">
              <a:rPr lang="en-US" smtClean="0"/>
              <a:t>7</a:t>
            </a:fld>
            <a:endParaRPr lang="en-US"/>
          </a:p>
        </p:txBody>
      </p:sp>
    </p:spTree>
    <p:extLst>
      <p:ext uri="{BB962C8B-B14F-4D97-AF65-F5344CB8AC3E}">
        <p14:creationId xmlns:p14="http://schemas.microsoft.com/office/powerpoint/2010/main" val="240560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book is the equivalent of learn </a:t>
            </a:r>
            <a:r>
              <a:rPr lang="en-US" baseline="0" dirty="0" err="1"/>
              <a:t>powershell</a:t>
            </a:r>
            <a:r>
              <a:rPr lang="en-US" baseline="0" dirty="0"/>
              <a:t> in a month of lunches.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8</a:t>
            </a:fld>
            <a:endParaRPr lang="en-US"/>
          </a:p>
        </p:txBody>
      </p:sp>
    </p:spTree>
    <p:extLst>
      <p:ext uri="{BB962C8B-B14F-4D97-AF65-F5344CB8AC3E}">
        <p14:creationId xmlns:p14="http://schemas.microsoft.com/office/powerpoint/2010/main" val="153460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simple equipment</a:t>
            </a:r>
            <a:r>
              <a:rPr lang="en-US" baseline="0" dirty="0"/>
              <a:t> because if you don’t like brewing you haven’t lost much.  Better equipment doesn’t make better beer.   Good brew process makes for a better beer, good equipment makes for a comfortable / scalable brew.  Easy cleanup, etc. </a:t>
            </a:r>
          </a:p>
          <a:p>
            <a:r>
              <a:rPr lang="en-US" baseline="0" dirty="0"/>
              <a:t>When building your equipment be prepared too go to your local hardware store 8-10 times.  It is fun to ask for help, the staff generally get excited when they know they are helping someone brew beer. </a:t>
            </a:r>
          </a:p>
          <a:p>
            <a:r>
              <a:rPr lang="en-US" baseline="0" dirty="0"/>
              <a:t>Starting simple has a few benefits.  It takes some time to get your process down as far as equipment and workspace go.  Your first brews you going to be highly sensitive to your environment and process, no need to add the overhead of a complex beer recipe.  Save the complexity for when you are comfortable with your workspace and equipment and you don’t have to constantly be thinking about it.  That’s the time you want to start looking at making a complex beer. </a:t>
            </a:r>
            <a:endParaRPr lang="en-US" dirty="0"/>
          </a:p>
        </p:txBody>
      </p:sp>
      <p:sp>
        <p:nvSpPr>
          <p:cNvPr id="4" name="Slide Number Placeholder 3"/>
          <p:cNvSpPr>
            <a:spLocks noGrp="1"/>
          </p:cNvSpPr>
          <p:nvPr>
            <p:ph type="sldNum" sz="quarter" idx="10"/>
          </p:nvPr>
        </p:nvSpPr>
        <p:spPr/>
        <p:txBody>
          <a:bodyPr/>
          <a:lstStyle/>
          <a:p>
            <a:fld id="{6C219ED4-53D2-434B-8F3B-24CC4637BDA2}" type="slidenum">
              <a:rPr lang="en-US" smtClean="0"/>
              <a:t>9</a:t>
            </a:fld>
            <a:endParaRPr lang="en-US"/>
          </a:p>
        </p:txBody>
      </p:sp>
    </p:spTree>
    <p:extLst>
      <p:ext uri="{BB962C8B-B14F-4D97-AF65-F5344CB8AC3E}">
        <p14:creationId xmlns:p14="http://schemas.microsoft.com/office/powerpoint/2010/main" val="3274570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5156200"/>
            <a:ext cx="12192000" cy="1701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692727"/>
            <a:ext cx="2124974" cy="3296930"/>
          </a:xfrm>
          <a:prstGeom prst="rect">
            <a:avLst/>
          </a:prstGeom>
        </p:spPr>
      </p:pic>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dirty="0"/>
              <a:t>Presenter #2 Info</a:t>
            </a:r>
          </a:p>
          <a:p>
            <a:pPr lvl="0"/>
            <a:endParaRPr lang="en-US" dirty="0"/>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63138" y="5506306"/>
            <a:ext cx="1146402" cy="113397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52515" y="5683269"/>
            <a:ext cx="2312031" cy="571253"/>
          </a:xfrm>
          <a:prstGeom prst="rect">
            <a:avLst/>
          </a:prstGeom>
        </p:spPr>
      </p:pic>
      <p:pic>
        <p:nvPicPr>
          <p:cNvPr id="14" name="Picture 13"/>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312978" y="5791933"/>
            <a:ext cx="2351006" cy="562727"/>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5532" y="5492746"/>
            <a:ext cx="1150991" cy="1147539"/>
          </a:xfrm>
          <a:prstGeom prst="rect">
            <a:avLst/>
          </a:prstGeom>
        </p:spPr>
      </p:pic>
      <p:pic>
        <p:nvPicPr>
          <p:cNvPr id="1032"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303898" y="5791933"/>
            <a:ext cx="2660939" cy="433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de">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solidFill>
            <a:schemeClr val="tx1">
              <a:alpha val="75000"/>
            </a:schemeClr>
          </a:solidFill>
        </p:spPr>
        <p:txBody>
          <a:bodyPr/>
          <a:lstStyle>
            <a:lvl1pPr marL="0" indent="0">
              <a:buFontTx/>
              <a:buNone/>
              <a:defRPr sz="1800">
                <a:solidFill>
                  <a:schemeClr val="bg1"/>
                </a:solidFill>
                <a:latin typeface="Courier New" panose="02070309020205020404" pitchFamily="49" charset="0"/>
                <a:cs typeface="Courier New" panose="02070309020205020404" pitchFamily="49" charset="0"/>
              </a:defRPr>
            </a:lvl1pPr>
            <a:lvl2pPr marL="457200" indent="0">
              <a:buFontTx/>
              <a:buNone/>
              <a:defRPr>
                <a:solidFill>
                  <a:schemeClr val="tx1"/>
                </a:solidFill>
                <a:latin typeface="Courier New" panose="02070309020205020404" pitchFamily="49" charset="0"/>
                <a:cs typeface="Courier New" panose="02070309020205020404" pitchFamily="49" charset="0"/>
              </a:defRPr>
            </a:lvl2pPr>
            <a:lvl3pPr marL="914400" indent="0">
              <a:buFontTx/>
              <a:buNone/>
              <a:defRPr>
                <a:solidFill>
                  <a:schemeClr val="tx1"/>
                </a:solidFill>
                <a:latin typeface="Courier New" panose="02070309020205020404" pitchFamily="49" charset="0"/>
                <a:cs typeface="Courier New" panose="02070309020205020404" pitchFamily="49" charset="0"/>
              </a:defRPr>
            </a:lvl3pPr>
            <a:lvl4pPr marL="1371600" indent="0">
              <a:buFontTx/>
              <a:buNone/>
              <a:defRPr>
                <a:solidFill>
                  <a:schemeClr val="tx1"/>
                </a:solidFill>
                <a:latin typeface="Courier New" panose="02070309020205020404" pitchFamily="49" charset="0"/>
                <a:cs typeface="Courier New" panose="02070309020205020404" pitchFamily="49" charset="0"/>
              </a:defRPr>
            </a:lvl4pPr>
            <a:lvl5pPr marL="1828800" indent="0">
              <a:buFontTx/>
              <a:buNone/>
              <a:defRPr>
                <a:solidFill>
                  <a:schemeClr val="tx1"/>
                </a:solidFill>
                <a:latin typeface="Courier New" panose="02070309020205020404" pitchFamily="49" charset="0"/>
                <a:cs typeface="Courier New" panose="02070309020205020404" pitchFamily="49" charset="0"/>
              </a:defRPr>
            </a:lvl5pPr>
          </a:lstStyle>
          <a:p>
            <a:pPr lvl="0"/>
            <a:r>
              <a:rPr lang="en-US"/>
              <a:t>Edit Master text styles</a:t>
            </a:r>
          </a:p>
        </p:txBody>
      </p:sp>
    </p:spTree>
    <p:extLst>
      <p:ext uri="{BB962C8B-B14F-4D97-AF65-F5344CB8AC3E}">
        <p14:creationId xmlns:p14="http://schemas.microsoft.com/office/powerpoint/2010/main" val="62396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lef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599" y="2057400"/>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15698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right)">
    <p:spTree>
      <p:nvGrpSpPr>
        <p:cNvPr id="1" name=""/>
        <p:cNvGrpSpPr/>
        <p:nvPr/>
      </p:nvGrpSpPr>
      <p:grpSpPr>
        <a:xfrm>
          <a:off x="0" y="0"/>
          <a:ext cx="0" cy="0"/>
          <a:chOff x="0" y="0"/>
          <a:chExt cx="0" cy="0"/>
        </a:xfrm>
      </p:grpSpPr>
      <p:sp>
        <p:nvSpPr>
          <p:cNvPr id="2" name="Title 1"/>
          <p:cNvSpPr>
            <a:spLocks noGrp="1"/>
          </p:cNvSpPr>
          <p:nvPr>
            <p:ph type="title"/>
          </p:nvPr>
        </p:nvSpPr>
        <p:spPr>
          <a:xfrm>
            <a:off x="7193281" y="228599"/>
            <a:ext cx="4389119" cy="1600200"/>
          </a:xfrm>
        </p:spPr>
        <p:txBody>
          <a:bodyPr anchor="b"/>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620712" y="228600"/>
            <a:ext cx="6399212" cy="58292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93280" y="2057399"/>
            <a:ext cx="4389120"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25477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er Intro">
    <p:spTree>
      <p:nvGrpSpPr>
        <p:cNvPr id="1" name=""/>
        <p:cNvGrpSpPr/>
        <p:nvPr/>
      </p:nvGrpSpPr>
      <p:grpSpPr>
        <a:xfrm>
          <a:off x="0" y="0"/>
          <a:ext cx="0" cy="0"/>
          <a:chOff x="0" y="0"/>
          <a:chExt cx="0" cy="0"/>
        </a:xfrm>
      </p:grpSpPr>
      <p:sp>
        <p:nvSpPr>
          <p:cNvPr id="37" name="Rectangle 3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09600" y="1442345"/>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Rectangle 17"/>
          <p:cNvSpPr/>
          <p:nvPr userDrawn="1"/>
        </p:nvSpPr>
        <p:spPr>
          <a:xfrm>
            <a:off x="609600" y="2675399"/>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Rectangle 19"/>
          <p:cNvSpPr/>
          <p:nvPr userDrawn="1"/>
        </p:nvSpPr>
        <p:spPr>
          <a:xfrm>
            <a:off x="609600" y="3908453"/>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2" name="Rectangle 21"/>
          <p:cNvSpPr/>
          <p:nvPr userDrawn="1"/>
        </p:nvSpPr>
        <p:spPr>
          <a:xfrm>
            <a:off x="609600" y="5141507"/>
            <a:ext cx="5471014"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9" name="Rectangle 28"/>
          <p:cNvSpPr/>
          <p:nvPr userDrawn="1"/>
        </p:nvSpPr>
        <p:spPr>
          <a:xfrm>
            <a:off x="6080614" y="1443643"/>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0" name="Text Placeholder 16"/>
          <p:cNvSpPr>
            <a:spLocks noGrp="1"/>
          </p:cNvSpPr>
          <p:nvPr>
            <p:ph type="body" sz="quarter" idx="14"/>
          </p:nvPr>
        </p:nvSpPr>
        <p:spPr>
          <a:xfrm>
            <a:off x="762000" y="1612293"/>
            <a:ext cx="4872961" cy="375110"/>
          </a:xfrm>
        </p:spPr>
        <p:txBody>
          <a:bodyPr>
            <a:noAutofit/>
          </a:bodyPr>
          <a:lstStyle>
            <a:lvl1pPr marL="0" indent="0" algn="r">
              <a:defRPr sz="2400"/>
            </a:lvl1pPr>
          </a:lstStyle>
          <a:p>
            <a:pPr lvl="0"/>
            <a:r>
              <a:rPr lang="en-US"/>
              <a:t>Edit Master text styles</a:t>
            </a:r>
          </a:p>
        </p:txBody>
      </p:sp>
      <p:sp>
        <p:nvSpPr>
          <p:cNvPr id="31" name="Rectangle 30"/>
          <p:cNvSpPr/>
          <p:nvPr userDrawn="1"/>
        </p:nvSpPr>
        <p:spPr>
          <a:xfrm>
            <a:off x="6080614" y="2676696"/>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2" name="Text Placeholder 16"/>
          <p:cNvSpPr>
            <a:spLocks noGrp="1"/>
          </p:cNvSpPr>
          <p:nvPr>
            <p:ph type="body" sz="quarter" idx="15"/>
          </p:nvPr>
        </p:nvSpPr>
        <p:spPr>
          <a:xfrm>
            <a:off x="762000" y="2845347"/>
            <a:ext cx="4872961" cy="375110"/>
          </a:xfrm>
        </p:spPr>
        <p:txBody>
          <a:bodyPr>
            <a:noAutofit/>
          </a:bodyPr>
          <a:lstStyle>
            <a:lvl1pPr marL="0" indent="0" algn="r">
              <a:defRPr sz="2400"/>
            </a:lvl1pPr>
          </a:lstStyle>
          <a:p>
            <a:pPr lvl="0"/>
            <a:r>
              <a:rPr lang="en-US"/>
              <a:t>Edit Master text styles</a:t>
            </a:r>
          </a:p>
        </p:txBody>
      </p:sp>
      <p:sp>
        <p:nvSpPr>
          <p:cNvPr id="33" name="Rectangle 32"/>
          <p:cNvSpPr/>
          <p:nvPr userDrawn="1"/>
        </p:nvSpPr>
        <p:spPr>
          <a:xfrm>
            <a:off x="6080614" y="3909751"/>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4" name="Text Placeholder 16"/>
          <p:cNvSpPr>
            <a:spLocks noGrp="1"/>
          </p:cNvSpPr>
          <p:nvPr>
            <p:ph type="body" sz="quarter" idx="16"/>
          </p:nvPr>
        </p:nvSpPr>
        <p:spPr>
          <a:xfrm>
            <a:off x="762000" y="4078401"/>
            <a:ext cx="4872961" cy="375110"/>
          </a:xfrm>
        </p:spPr>
        <p:txBody>
          <a:bodyPr>
            <a:noAutofit/>
          </a:bodyPr>
          <a:lstStyle>
            <a:lvl1pPr marL="0" indent="0" algn="r">
              <a:defRPr sz="2400"/>
            </a:lvl1pPr>
          </a:lstStyle>
          <a:p>
            <a:pPr lvl="0"/>
            <a:r>
              <a:rPr lang="en-US"/>
              <a:t>Edit Master text styles</a:t>
            </a:r>
          </a:p>
        </p:txBody>
      </p:sp>
      <p:sp>
        <p:nvSpPr>
          <p:cNvPr id="35" name="Rectangle 34"/>
          <p:cNvSpPr/>
          <p:nvPr userDrawn="1"/>
        </p:nvSpPr>
        <p:spPr>
          <a:xfrm>
            <a:off x="6080614" y="5142805"/>
            <a:ext cx="5501786" cy="733425"/>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6" name="Text Placeholder 16"/>
          <p:cNvSpPr>
            <a:spLocks noGrp="1"/>
          </p:cNvSpPr>
          <p:nvPr>
            <p:ph type="body" sz="quarter" idx="17"/>
          </p:nvPr>
        </p:nvSpPr>
        <p:spPr>
          <a:xfrm>
            <a:off x="762000" y="5311455"/>
            <a:ext cx="4872961" cy="375110"/>
          </a:xfrm>
        </p:spPr>
        <p:txBody>
          <a:bodyPr>
            <a:noAutofit/>
          </a:bodyPr>
          <a:lstStyle>
            <a:lvl1pPr marL="0" indent="0" algn="r">
              <a:defRPr sz="2400"/>
            </a:lvl1pPr>
          </a:lstStyle>
          <a:p>
            <a:pPr lvl="0"/>
            <a:r>
              <a:rPr lang="en-US"/>
              <a:t>Edit Master text styles</a:t>
            </a:r>
          </a:p>
        </p:txBody>
      </p:sp>
      <p:sp>
        <p:nvSpPr>
          <p:cNvPr id="42" name="Text Placeholder 41"/>
          <p:cNvSpPr>
            <a:spLocks noGrp="1"/>
          </p:cNvSpPr>
          <p:nvPr>
            <p:ph type="body" sz="quarter" idx="18"/>
          </p:nvPr>
        </p:nvSpPr>
        <p:spPr>
          <a:xfrm>
            <a:off x="6615358" y="412862"/>
            <a:ext cx="5434215" cy="548640"/>
          </a:xfrm>
        </p:spPr>
        <p:txBody>
          <a:bodyPr>
            <a:normAutofit/>
          </a:bodyPr>
          <a:lstStyle>
            <a:lvl1pPr marL="0" indent="0" algn="l">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sp>
        <p:nvSpPr>
          <p:cNvPr id="43" name="Text Placeholder 41"/>
          <p:cNvSpPr>
            <a:spLocks noGrp="1"/>
          </p:cNvSpPr>
          <p:nvPr>
            <p:ph type="body" sz="quarter" idx="19"/>
          </p:nvPr>
        </p:nvSpPr>
        <p:spPr>
          <a:xfrm>
            <a:off x="95318" y="412862"/>
            <a:ext cx="5477256" cy="548640"/>
          </a:xfrm>
        </p:spPr>
        <p:txBody>
          <a:bodyPr>
            <a:normAutofit/>
          </a:bodyPr>
          <a:lstStyle>
            <a:lvl1pPr marL="0" indent="0" algn="r">
              <a:spcBef>
                <a:spcPts val="0"/>
              </a:spcBef>
              <a:defRPr sz="2800" b="1">
                <a:latin typeface="Segoe UI" panose="020B0502040204020203" pitchFamily="34" charset="0"/>
                <a:cs typeface="Segoe UI" panose="020B0502040204020203" pitchFamily="34" charset="0"/>
              </a:defRPr>
            </a:lvl1pPr>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9999" y="1434407"/>
            <a:ext cx="744880" cy="744880"/>
          </a:xfrm>
          <a:prstGeom prst="rect">
            <a:avLst/>
          </a:prstGeom>
        </p:spPr>
      </p:pic>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28391" y="3899217"/>
            <a:ext cx="768096" cy="768096"/>
          </a:xfrm>
          <a:prstGeom prst="rect">
            <a:avLst/>
          </a:prstGeom>
        </p:spPr>
      </p:pic>
      <p:pic>
        <p:nvPicPr>
          <p:cNvPr id="27" name="Picture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46679" y="5147166"/>
            <a:ext cx="731520" cy="731520"/>
          </a:xfrm>
          <a:prstGeom prst="rect">
            <a:avLst/>
          </a:prstGeom>
        </p:spPr>
      </p:pic>
      <p:pic>
        <p:nvPicPr>
          <p:cNvPr id="28" name="Picture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09519" y="2570290"/>
            <a:ext cx="1005840" cy="1005840"/>
          </a:xfrm>
          <a:prstGeom prst="rect">
            <a:avLst/>
          </a:prstGeom>
        </p:spPr>
      </p:pic>
      <p:sp>
        <p:nvSpPr>
          <p:cNvPr id="17" name="Text Placeholder 16"/>
          <p:cNvSpPr>
            <a:spLocks noGrp="1"/>
          </p:cNvSpPr>
          <p:nvPr>
            <p:ph type="body" sz="quarter" idx="10"/>
          </p:nvPr>
        </p:nvSpPr>
        <p:spPr>
          <a:xfrm>
            <a:off x="6576767" y="1612293"/>
            <a:ext cx="4843707" cy="375110"/>
          </a:xfrm>
        </p:spPr>
        <p:txBody>
          <a:bodyPr>
            <a:noAutofit/>
          </a:bodyPr>
          <a:lstStyle>
            <a:lvl1pPr marL="0" indent="0">
              <a:defRPr sz="2400"/>
            </a:lvl1pPr>
          </a:lstStyle>
          <a:p>
            <a:pPr lvl="0"/>
            <a:r>
              <a:rPr lang="en-US"/>
              <a:t>Edit Master text styles</a:t>
            </a:r>
          </a:p>
        </p:txBody>
      </p:sp>
      <p:sp>
        <p:nvSpPr>
          <p:cNvPr id="19" name="Text Placeholder 16"/>
          <p:cNvSpPr>
            <a:spLocks noGrp="1"/>
          </p:cNvSpPr>
          <p:nvPr>
            <p:ph type="body" sz="quarter" idx="11"/>
          </p:nvPr>
        </p:nvSpPr>
        <p:spPr>
          <a:xfrm>
            <a:off x="6576767" y="2845347"/>
            <a:ext cx="4843707" cy="375110"/>
          </a:xfrm>
        </p:spPr>
        <p:txBody>
          <a:bodyPr>
            <a:noAutofit/>
          </a:bodyPr>
          <a:lstStyle>
            <a:lvl1pPr marL="0" indent="0">
              <a:defRPr sz="2400"/>
            </a:lvl1pPr>
          </a:lstStyle>
          <a:p>
            <a:pPr lvl="0"/>
            <a:r>
              <a:rPr lang="en-US"/>
              <a:t>Edit Master text styles</a:t>
            </a:r>
          </a:p>
        </p:txBody>
      </p:sp>
      <p:sp>
        <p:nvSpPr>
          <p:cNvPr id="21" name="Text Placeholder 16"/>
          <p:cNvSpPr>
            <a:spLocks noGrp="1"/>
          </p:cNvSpPr>
          <p:nvPr>
            <p:ph type="body" sz="quarter" idx="12"/>
          </p:nvPr>
        </p:nvSpPr>
        <p:spPr>
          <a:xfrm>
            <a:off x="6576767" y="4078401"/>
            <a:ext cx="4843707" cy="375110"/>
          </a:xfrm>
        </p:spPr>
        <p:txBody>
          <a:bodyPr>
            <a:noAutofit/>
          </a:bodyPr>
          <a:lstStyle>
            <a:lvl1pPr marL="0" indent="0">
              <a:defRPr sz="2400"/>
            </a:lvl1pPr>
          </a:lstStyle>
          <a:p>
            <a:pPr lvl="0"/>
            <a:r>
              <a:rPr lang="en-US"/>
              <a:t>Edit Master text styles</a:t>
            </a:r>
          </a:p>
        </p:txBody>
      </p:sp>
      <p:sp>
        <p:nvSpPr>
          <p:cNvPr id="23" name="Text Placeholder 16"/>
          <p:cNvSpPr>
            <a:spLocks noGrp="1"/>
          </p:cNvSpPr>
          <p:nvPr>
            <p:ph type="body" sz="quarter" idx="13"/>
          </p:nvPr>
        </p:nvSpPr>
        <p:spPr>
          <a:xfrm>
            <a:off x="6576767" y="5311455"/>
            <a:ext cx="4843707" cy="375110"/>
          </a:xfrm>
        </p:spPr>
        <p:txBody>
          <a:bodyPr>
            <a:noAutofit/>
          </a:bodyPr>
          <a:lstStyle>
            <a:lvl1pPr marL="0" indent="0">
              <a:defRPr sz="2400"/>
            </a:lvl1pPr>
          </a:lstStyle>
          <a:p>
            <a:pPr lvl="0"/>
            <a:r>
              <a:rPr lang="en-US"/>
              <a:t>Edit Master text styles</a:t>
            </a:r>
          </a:p>
        </p:txBody>
      </p:sp>
      <p:pic>
        <p:nvPicPr>
          <p:cNvPr id="48" name="Picture 4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3547" y="199017"/>
            <a:ext cx="937784" cy="937784"/>
          </a:xfrm>
          <a:prstGeom prst="rect">
            <a:avLst/>
          </a:prstGeom>
        </p:spPr>
      </p:pic>
    </p:spTree>
    <p:extLst>
      <p:ext uri="{BB962C8B-B14F-4D97-AF65-F5344CB8AC3E}">
        <p14:creationId xmlns:p14="http://schemas.microsoft.com/office/powerpoint/2010/main" val="46260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177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Only (Re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1"/>
            <a:ext cx="10972800" cy="5829300"/>
          </a:xfrm>
        </p:spPr>
        <p:txBody>
          <a:bodyPr/>
          <a:lstStyle>
            <a:lvl1pPr marL="457200" indent="-457200">
              <a:buFont typeface="Segoe UI Light" panose="020B0502040204020203" pitchFamily="34" charset="0"/>
              <a:buChar char=" "/>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228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31" y="2467267"/>
            <a:ext cx="3340369" cy="2253221"/>
          </a:xfrm>
          <a:prstGeom prst="rect">
            <a:avLst/>
          </a:prstGeom>
        </p:spPr>
      </p:pic>
      <p:sp>
        <p:nvSpPr>
          <p:cNvPr id="3" name="Text Placeholder 2"/>
          <p:cNvSpPr>
            <a:spLocks noGrp="1"/>
          </p:cNvSpPr>
          <p:nvPr>
            <p:ph type="body" idx="1"/>
          </p:nvPr>
        </p:nvSpPr>
        <p:spPr>
          <a:xfrm>
            <a:off x="4400550" y="2798064"/>
            <a:ext cx="7181850" cy="1500187"/>
          </a:xfrm>
        </p:spPr>
        <p:txBody>
          <a:bodyPr>
            <a:normAutofit/>
          </a:bodyPr>
          <a:lstStyle>
            <a:lvl1pPr marL="0" indent="0">
              <a:buNone/>
              <a:defRPr sz="4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24062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onsor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3743" y="146751"/>
            <a:ext cx="4664514" cy="3358449"/>
          </a:xfrm>
          <a:prstGeom prst="rect">
            <a:avLst/>
          </a:prstGeom>
        </p:spPr>
      </p:pic>
      <p:sp>
        <p:nvSpPr>
          <p:cNvPr id="4" name="Rectangle 3"/>
          <p:cNvSpPr/>
          <p:nvPr userDrawn="1"/>
        </p:nvSpPr>
        <p:spPr>
          <a:xfrm>
            <a:off x="0" y="3419474"/>
            <a:ext cx="12192000" cy="3438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609600" y="2286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0011" y="3585028"/>
            <a:ext cx="1146402" cy="1133979"/>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69388" y="3761991"/>
            <a:ext cx="2312031" cy="571253"/>
          </a:xfrm>
          <a:prstGeom prst="rect">
            <a:avLst/>
          </a:prstGeom>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b="23406"/>
          <a:stretch/>
        </p:blipFill>
        <p:spPr>
          <a:xfrm>
            <a:off x="233013" y="3841718"/>
            <a:ext cx="2351006" cy="56272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2405" y="3571468"/>
            <a:ext cx="1150991" cy="1147539"/>
          </a:xfrm>
          <a:prstGeom prst="rect">
            <a:avLst/>
          </a:prstGeom>
        </p:spPr>
      </p:pic>
      <p:pic>
        <p:nvPicPr>
          <p:cNvPr id="10" name="Picture 8" descr="Image result for vmware logo transparent background"/>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20771" y="3870655"/>
            <a:ext cx="2660939" cy="4337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8"/>
          <a:stretch>
            <a:fillRect/>
          </a:stretch>
        </p:blipFill>
        <p:spPr>
          <a:xfrm>
            <a:off x="2938684" y="5046622"/>
            <a:ext cx="2253844" cy="631370"/>
          </a:xfrm>
          <a:prstGeom prst="rect">
            <a:avLst/>
          </a:prstGeom>
        </p:spPr>
      </p:pic>
      <p:pic>
        <p:nvPicPr>
          <p:cNvPr id="11" name="Picture 10"/>
          <p:cNvPicPr>
            <a:picLocks noChangeAspect="1"/>
          </p:cNvPicPr>
          <p:nvPr userDrawn="1"/>
        </p:nvPicPr>
        <p:blipFill>
          <a:blip r:embed="rId9"/>
          <a:stretch>
            <a:fillRect/>
          </a:stretch>
        </p:blipFill>
        <p:spPr>
          <a:xfrm>
            <a:off x="6369388" y="4944493"/>
            <a:ext cx="2391908" cy="601786"/>
          </a:xfrm>
          <a:prstGeom prst="rect">
            <a:avLst/>
          </a:prstGeom>
        </p:spPr>
      </p:pic>
      <p:pic>
        <p:nvPicPr>
          <p:cNvPr id="17" name="Picture 16"/>
          <p:cNvPicPr>
            <a:picLocks noChangeAspect="1"/>
          </p:cNvPicPr>
          <p:nvPr userDrawn="1"/>
        </p:nvPicPr>
        <p:blipFill>
          <a:blip r:embed="rId10"/>
          <a:stretch>
            <a:fillRect/>
          </a:stretch>
        </p:blipFill>
        <p:spPr>
          <a:xfrm>
            <a:off x="216329" y="5930861"/>
            <a:ext cx="1828800" cy="776177"/>
          </a:xfrm>
          <a:prstGeom prst="rect">
            <a:avLst/>
          </a:prstGeom>
        </p:spPr>
      </p:pic>
      <p:pic>
        <p:nvPicPr>
          <p:cNvPr id="18" name="Picture 17"/>
          <p:cNvPicPr>
            <a:picLocks noChangeAspect="1"/>
          </p:cNvPicPr>
          <p:nvPr userDrawn="1"/>
        </p:nvPicPr>
        <p:blipFill>
          <a:blip r:embed="rId11"/>
          <a:stretch>
            <a:fillRect/>
          </a:stretch>
        </p:blipFill>
        <p:spPr>
          <a:xfrm>
            <a:off x="2563449" y="6040807"/>
            <a:ext cx="1828800" cy="622268"/>
          </a:xfrm>
          <a:prstGeom prst="rect">
            <a:avLst/>
          </a:prstGeom>
        </p:spPr>
      </p:pic>
      <p:pic>
        <p:nvPicPr>
          <p:cNvPr id="19" name="Picture 18"/>
          <p:cNvPicPr>
            <a:picLocks noChangeAspect="1"/>
          </p:cNvPicPr>
          <p:nvPr userDrawn="1"/>
        </p:nvPicPr>
        <p:blipFill>
          <a:blip r:embed="rId12"/>
          <a:stretch>
            <a:fillRect/>
          </a:stretch>
        </p:blipFill>
        <p:spPr>
          <a:xfrm>
            <a:off x="5030514" y="6158300"/>
            <a:ext cx="1828800" cy="336884"/>
          </a:xfrm>
          <a:prstGeom prst="rect">
            <a:avLst/>
          </a:prstGeom>
        </p:spPr>
      </p:pic>
      <p:pic>
        <p:nvPicPr>
          <p:cNvPr id="21" name="Picture 20"/>
          <p:cNvPicPr>
            <a:picLocks noChangeAspect="1"/>
          </p:cNvPicPr>
          <p:nvPr userDrawn="1"/>
        </p:nvPicPr>
        <p:blipFill>
          <a:blip r:embed="rId13"/>
          <a:stretch>
            <a:fillRect/>
          </a:stretch>
        </p:blipFill>
        <p:spPr>
          <a:xfrm>
            <a:off x="10114139" y="5770446"/>
            <a:ext cx="1828800" cy="892629"/>
          </a:xfrm>
          <a:prstGeom prst="rect">
            <a:avLst/>
          </a:prstGeom>
        </p:spPr>
      </p:pic>
      <p:pic>
        <p:nvPicPr>
          <p:cNvPr id="22" name="Picture 21"/>
          <p:cNvPicPr>
            <a:picLocks noChangeAspect="1"/>
          </p:cNvPicPr>
          <p:nvPr userDrawn="1"/>
        </p:nvPicPr>
        <p:blipFill>
          <a:blip r:embed="rId14"/>
          <a:stretch>
            <a:fillRect/>
          </a:stretch>
        </p:blipFill>
        <p:spPr>
          <a:xfrm>
            <a:off x="7647074" y="6015716"/>
            <a:ext cx="1828800" cy="606466"/>
          </a:xfrm>
          <a:prstGeom prst="rect">
            <a:avLst/>
          </a:prstGeom>
        </p:spPr>
      </p:pic>
    </p:spTree>
    <p:extLst>
      <p:ext uri="{BB962C8B-B14F-4D97-AF65-F5344CB8AC3E}">
        <p14:creationId xmlns:p14="http://schemas.microsoft.com/office/powerpoint/2010/main" val="4808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257300"/>
            <a:ext cx="10972800" cy="4800600"/>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2006600"/>
            <a:ext cx="8609012"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09600" y="4495800"/>
            <a:ext cx="8609013" cy="1498600"/>
          </a:xfrm>
        </p:spPr>
        <p:txBody>
          <a:bodyPr anchor="t">
            <a:normAutofit/>
          </a:bodyPr>
          <a:lstStyle>
            <a:lvl1pPr marL="0" indent="0" algn="l">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00232" y="2006600"/>
            <a:ext cx="2582168" cy="40062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599" y="1257299"/>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40" y="1257300"/>
            <a:ext cx="5394960" cy="480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54772" y="1259416"/>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1833562"/>
            <a:ext cx="5394960" cy="42243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17266" y="12573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40" y="1833562"/>
            <a:ext cx="5394960" cy="42158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228600"/>
            <a:ext cx="12192000" cy="9144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Red)">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01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228600"/>
            <a:ext cx="4497388"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09600" y="228600"/>
            <a:ext cx="6018213" cy="58293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9">
            <a:extLst>
              <a:ext uri="{BEBA8EAE-BF5A-486C-A8C5-ECC9F3942E4B}">
                <a14:imgProps xmlns:a14="http://schemas.microsoft.com/office/drawing/2010/main">
                  <a14:imgLayer r:embed="rId20">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23555" y="0"/>
            <a:ext cx="5368445" cy="6858000"/>
          </a:xfrm>
          <a:prstGeom prst="rect">
            <a:avLst/>
          </a:prstGeom>
        </p:spPr>
      </p:pic>
      <p:sp>
        <p:nvSpPr>
          <p:cNvPr id="2" name="Title Placeholder 1"/>
          <p:cNvSpPr>
            <a:spLocks noGrp="1"/>
          </p:cNvSpPr>
          <p:nvPr>
            <p:ph type="title"/>
          </p:nvPr>
        </p:nvSpPr>
        <p:spPr>
          <a:xfrm>
            <a:off x="609600" y="228600"/>
            <a:ext cx="10972800" cy="9144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57300"/>
            <a:ext cx="10972800" cy="4800600"/>
          </a:xfrm>
          <a:prstGeom prst="rect">
            <a:avLst/>
          </a:prstGeom>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39765" y="6035040"/>
            <a:ext cx="1600200" cy="645554"/>
          </a:xfrm>
          <a:prstGeom prst="rect">
            <a:avLst/>
          </a:prstGeom>
        </p:spPr>
      </p:pic>
      <p:sp>
        <p:nvSpPr>
          <p:cNvPr id="4" name="fl"/>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6" r:id="rId8"/>
    <p:sldLayoutId id="2147483656" r:id="rId9"/>
    <p:sldLayoutId id="2147483673" r:id="rId10"/>
    <p:sldLayoutId id="2147483674" r:id="rId11"/>
    <p:sldLayoutId id="2147483675" r:id="rId12"/>
    <p:sldLayoutId id="2147483669" r:id="rId13"/>
    <p:sldLayoutId id="2147483670" r:id="rId14"/>
    <p:sldLayoutId id="2147483671" r:id="rId15"/>
    <p:sldLayoutId id="2147483672"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userDrawn="1">
          <p15:clr>
            <a:srgbClr val="F26B43"/>
          </p15:clr>
        </p15:guide>
        <p15:guide id="3" pos="384" userDrawn="1">
          <p15:clr>
            <a:srgbClr val="F26B43"/>
          </p15:clr>
        </p15:guide>
        <p15:guide id="4" orient="horz" pos="432" userDrawn="1">
          <p15:clr>
            <a:srgbClr val="F26B43"/>
          </p15:clr>
        </p15:guide>
        <p15:guide id="5" orient="horz" pos="3888" userDrawn="1">
          <p15:clr>
            <a:srgbClr val="F26B43"/>
          </p15:clr>
        </p15:guide>
        <p15:guide id="6" orient="horz" pos="3816" userDrawn="1">
          <p15:clr>
            <a:srgbClr val="F26B43"/>
          </p15:clr>
        </p15:guide>
        <p15:guide id="7" orient="horz" pos="144" userDrawn="1">
          <p15:clr>
            <a:srgbClr val="F26B43"/>
          </p15:clr>
        </p15:guide>
        <p15:guide id="8" orient="horz" pos="720" userDrawn="1">
          <p15:clr>
            <a:srgbClr val="F26B43"/>
          </p15:clr>
        </p15:guide>
        <p15:guide id="9" orient="horz" pos="7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brewerspublications.com/books/water-a-comprehensive-guide-for-brewer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www.howtobrew.com/book/section-3/how-the-mash-works/mashing-define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howtobrew.com/book/appendices/appendix-d/what-to-look-for-in-a-cool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reddit.com/r/Homebrewing/comments/33p6g8/reusing_the_yeast_cake/" TargetMode="External"/><Relationship Id="rId4" Type="http://schemas.openxmlformats.org/officeDocument/2006/relationships/hyperlink" Target="http://beersmith.com/blog/2008/07/25/yeast-washing-reusing-your-yeas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8" Type="http://schemas.openxmlformats.org/officeDocument/2006/relationships/hyperlink" Target="http://bit.ly/beeriot" TargetMode="External"/><Relationship Id="rId3" Type="http://schemas.openxmlformats.org/officeDocument/2006/relationships/hyperlink" Target="http://www.homebrewfinds.com/" TargetMode="External"/><Relationship Id="rId7" Type="http://schemas.openxmlformats.org/officeDocument/2006/relationships/hyperlink" Target="http://www.beersmith.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bjcp.org/stylecenter.php" TargetMode="External"/><Relationship Id="rId5" Type="http://schemas.openxmlformats.org/officeDocument/2006/relationships/hyperlink" Target="https://www.brewersfriend.com/dilution-and-boiloff-gravity-calculator/" TargetMode="External"/><Relationship Id="rId10" Type="http://schemas.openxmlformats.org/officeDocument/2006/relationships/hyperlink" Target="http://reddit.com/r/homebrewing" TargetMode="External"/><Relationship Id="rId4" Type="http://schemas.openxmlformats.org/officeDocument/2006/relationships/hyperlink" Target="http://www.homebrewtalk.com/" TargetMode="External"/><Relationship Id="rId9" Type="http://schemas.openxmlformats.org/officeDocument/2006/relationships/hyperlink" Target="http://howtobrew.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50.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5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notesSlide" Target="../notesSlides/notesSlide51.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26" Type="http://schemas.openxmlformats.org/officeDocument/2006/relationships/image" Target="../media/image124.png"/><Relationship Id="rId3" Type="http://schemas.openxmlformats.org/officeDocument/2006/relationships/image" Target="../media/image101.png"/><Relationship Id="rId21" Type="http://schemas.openxmlformats.org/officeDocument/2006/relationships/image" Target="../media/image119.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5" Type="http://schemas.openxmlformats.org/officeDocument/2006/relationships/image" Target="../media/image123.png"/><Relationship Id="rId2" Type="http://schemas.openxmlformats.org/officeDocument/2006/relationships/notesSlide" Target="../notesSlides/notesSlide52.xml"/><Relationship Id="rId16" Type="http://schemas.openxmlformats.org/officeDocument/2006/relationships/image" Target="../media/image114.png"/><Relationship Id="rId20" Type="http://schemas.openxmlformats.org/officeDocument/2006/relationships/image" Target="../media/image118.png"/><Relationship Id="rId29"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6.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png"/></Relationships>
</file>

<file path=ppt/slides/_rels/slide53.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notesSlide" Target="../notesSlides/notesSlide53.xml"/><Relationship Id="rId16" Type="http://schemas.openxmlformats.org/officeDocument/2006/relationships/image" Target="../media/image141.png"/><Relationship Id="rId20" Type="http://schemas.openxmlformats.org/officeDocument/2006/relationships/image" Target="../media/image145.png"/><Relationship Id="rId29"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s>
</file>

<file path=ppt/slides/_rels/slide5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55.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2" Type="http://schemas.openxmlformats.org/officeDocument/2006/relationships/notesSlide" Target="../notesSlides/notesSlide54.xml"/><Relationship Id="rId16" Type="http://schemas.openxmlformats.org/officeDocument/2006/relationships/image" Target="../media/image168.png"/><Relationship Id="rId20" Type="http://schemas.openxmlformats.org/officeDocument/2006/relationships/image" Target="../media/image172.png"/><Relationship Id="rId29" Type="http://schemas.openxmlformats.org/officeDocument/2006/relationships/image" Target="../media/image181.png"/><Relationship Id="rId1" Type="http://schemas.openxmlformats.org/officeDocument/2006/relationships/slideLayout" Target="../slideLayouts/slideLayout7.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157.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26" Type="http://schemas.openxmlformats.org/officeDocument/2006/relationships/image" Target="../media/image205.png"/><Relationship Id="rId3" Type="http://schemas.openxmlformats.org/officeDocument/2006/relationships/image" Target="../media/image182.png"/><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2" Type="http://schemas.openxmlformats.org/officeDocument/2006/relationships/notesSlide" Target="../notesSlides/notesSlide55.xml"/><Relationship Id="rId16" Type="http://schemas.openxmlformats.org/officeDocument/2006/relationships/image" Target="../media/image195.png"/><Relationship Id="rId20" Type="http://schemas.openxmlformats.org/officeDocument/2006/relationships/image" Target="../media/image199.png"/><Relationship Id="rId29" Type="http://schemas.openxmlformats.org/officeDocument/2006/relationships/image" Target="../media/image208.png"/><Relationship Id="rId1" Type="http://schemas.openxmlformats.org/officeDocument/2006/relationships/slideLayout" Target="../slideLayouts/slideLayout7.xml"/><Relationship Id="rId6" Type="http://schemas.openxmlformats.org/officeDocument/2006/relationships/image" Target="../media/image185.png"/><Relationship Id="rId11" Type="http://schemas.openxmlformats.org/officeDocument/2006/relationships/image" Target="../media/image190.png"/><Relationship Id="rId24" Type="http://schemas.openxmlformats.org/officeDocument/2006/relationships/image" Target="../media/image203.png"/><Relationship Id="rId5" Type="http://schemas.openxmlformats.org/officeDocument/2006/relationships/image" Target="../media/image184.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s>
</file>

<file path=ppt/slides/_rels/slide56.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18" Type="http://schemas.openxmlformats.org/officeDocument/2006/relationships/image" Target="../media/image224.png"/><Relationship Id="rId26" Type="http://schemas.openxmlformats.org/officeDocument/2006/relationships/image" Target="../media/image232.png"/><Relationship Id="rId3" Type="http://schemas.openxmlformats.org/officeDocument/2006/relationships/image" Target="../media/image209.png"/><Relationship Id="rId21" Type="http://schemas.openxmlformats.org/officeDocument/2006/relationships/image" Target="../media/image227.png"/><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5" Type="http://schemas.openxmlformats.org/officeDocument/2006/relationships/image" Target="../media/image231.png"/><Relationship Id="rId2" Type="http://schemas.openxmlformats.org/officeDocument/2006/relationships/notesSlide" Target="../notesSlides/notesSlide56.xml"/><Relationship Id="rId16" Type="http://schemas.openxmlformats.org/officeDocument/2006/relationships/image" Target="../media/image222.png"/><Relationship Id="rId20" Type="http://schemas.openxmlformats.org/officeDocument/2006/relationships/image" Target="../media/image226.png"/><Relationship Id="rId29"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7.png"/><Relationship Id="rId24" Type="http://schemas.openxmlformats.org/officeDocument/2006/relationships/image" Target="../media/image230.png"/><Relationship Id="rId5" Type="http://schemas.openxmlformats.org/officeDocument/2006/relationships/image" Target="../media/image211.png"/><Relationship Id="rId15" Type="http://schemas.openxmlformats.org/officeDocument/2006/relationships/image" Target="../media/image221.png"/><Relationship Id="rId23" Type="http://schemas.openxmlformats.org/officeDocument/2006/relationships/image" Target="../media/image229.png"/><Relationship Id="rId28" Type="http://schemas.openxmlformats.org/officeDocument/2006/relationships/image" Target="../media/image234.png"/><Relationship Id="rId10" Type="http://schemas.openxmlformats.org/officeDocument/2006/relationships/image" Target="../media/image216.png"/><Relationship Id="rId19" Type="http://schemas.openxmlformats.org/officeDocument/2006/relationships/image" Target="../media/image225.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 Id="rId22" Type="http://schemas.openxmlformats.org/officeDocument/2006/relationships/image" Target="../media/image228.png"/><Relationship Id="rId27" Type="http://schemas.openxmlformats.org/officeDocument/2006/relationships/image" Target="../media/image233.png"/></Relationships>
</file>

<file path=ppt/slides/_rels/slide57.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18" Type="http://schemas.openxmlformats.org/officeDocument/2006/relationships/image" Target="../media/image251.png"/><Relationship Id="rId3" Type="http://schemas.openxmlformats.org/officeDocument/2006/relationships/image" Target="../media/image236.png"/><Relationship Id="rId21" Type="http://schemas.openxmlformats.org/officeDocument/2006/relationships/image" Target="../media/image254.png"/><Relationship Id="rId7" Type="http://schemas.openxmlformats.org/officeDocument/2006/relationships/image" Target="../media/image240.png"/><Relationship Id="rId12" Type="http://schemas.openxmlformats.org/officeDocument/2006/relationships/image" Target="../media/image245.png"/><Relationship Id="rId17" Type="http://schemas.openxmlformats.org/officeDocument/2006/relationships/image" Target="../media/image250.png"/><Relationship Id="rId2" Type="http://schemas.openxmlformats.org/officeDocument/2006/relationships/notesSlide" Target="../notesSlides/notesSlide57.xml"/><Relationship Id="rId16" Type="http://schemas.openxmlformats.org/officeDocument/2006/relationships/image" Target="../media/image249.png"/><Relationship Id="rId20" Type="http://schemas.openxmlformats.org/officeDocument/2006/relationships/image" Target="../media/image253.png"/><Relationship Id="rId1" Type="http://schemas.openxmlformats.org/officeDocument/2006/relationships/slideLayout" Target="../slideLayouts/slideLayout7.xml"/><Relationship Id="rId6" Type="http://schemas.openxmlformats.org/officeDocument/2006/relationships/image" Target="../media/image239.png"/><Relationship Id="rId11" Type="http://schemas.openxmlformats.org/officeDocument/2006/relationships/image" Target="../media/image244.png"/><Relationship Id="rId24" Type="http://schemas.openxmlformats.org/officeDocument/2006/relationships/image" Target="../media/image257.png"/><Relationship Id="rId5" Type="http://schemas.openxmlformats.org/officeDocument/2006/relationships/image" Target="../media/image238.png"/><Relationship Id="rId15" Type="http://schemas.openxmlformats.org/officeDocument/2006/relationships/image" Target="../media/image248.png"/><Relationship Id="rId23" Type="http://schemas.openxmlformats.org/officeDocument/2006/relationships/image" Target="../media/image256.png"/><Relationship Id="rId10" Type="http://schemas.openxmlformats.org/officeDocument/2006/relationships/image" Target="../media/image243.png"/><Relationship Id="rId19" Type="http://schemas.openxmlformats.org/officeDocument/2006/relationships/image" Target="../media/image252.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7.png"/><Relationship Id="rId22" Type="http://schemas.openxmlformats.org/officeDocument/2006/relationships/image" Target="../media/image255.png"/></Relationships>
</file>

<file path=ppt/slides/_rels/slide58.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3" Type="http://schemas.openxmlformats.org/officeDocument/2006/relationships/image" Target="../media/image258.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72.png"/><Relationship Id="rId2" Type="http://schemas.openxmlformats.org/officeDocument/2006/relationships/notesSlide" Target="../notesSlides/notesSlide58.xml"/><Relationship Id="rId16" Type="http://schemas.openxmlformats.org/officeDocument/2006/relationships/image" Target="../media/image271.png"/><Relationship Id="rId1" Type="http://schemas.openxmlformats.org/officeDocument/2006/relationships/slideLayout" Target="../slideLayouts/slideLayout7.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5" Type="http://schemas.openxmlformats.org/officeDocument/2006/relationships/image" Target="../media/image27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png"/><Relationship Id="rId14" Type="http://schemas.openxmlformats.org/officeDocument/2006/relationships/image" Target="../media/image2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How-Brew-Everything-Right-First/dp/093738188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MDT – Malt deployment toolkit</a:t>
            </a:r>
          </a:p>
        </p:txBody>
      </p:sp>
      <p:sp>
        <p:nvSpPr>
          <p:cNvPr id="6" name="Text Placeholder 5"/>
          <p:cNvSpPr>
            <a:spLocks noGrp="1"/>
          </p:cNvSpPr>
          <p:nvPr>
            <p:ph type="body" sz="quarter" idx="10"/>
          </p:nvPr>
        </p:nvSpPr>
        <p:spPr/>
        <p:txBody>
          <a:bodyPr>
            <a:normAutofit/>
          </a:bodyPr>
          <a:lstStyle/>
          <a:p>
            <a:r>
              <a:rPr lang="en-US" dirty="0"/>
              <a:t>Phil Schwan</a:t>
            </a:r>
          </a:p>
          <a:p>
            <a:r>
              <a:rPr lang="en-US" dirty="0"/>
              <a:t>Solution Architect</a:t>
            </a:r>
          </a:p>
          <a:p>
            <a:r>
              <a:rPr lang="en-US" dirty="0"/>
              <a:t>Netrix LLC</a:t>
            </a:r>
          </a:p>
        </p:txBody>
      </p:sp>
      <p:sp>
        <p:nvSpPr>
          <p:cNvPr id="7" name="Text Placeholder 6"/>
          <p:cNvSpPr>
            <a:spLocks noGrp="1"/>
          </p:cNvSpPr>
          <p:nvPr>
            <p:ph type="body" sz="quarter" idx="11"/>
          </p:nvPr>
        </p:nvSpPr>
        <p:spPr/>
        <p:txBody>
          <a:bodyPr>
            <a:normAutofit/>
          </a:bodyPr>
          <a:lstStyle/>
          <a:p>
            <a:r>
              <a:rPr lang="en-US" dirty="0"/>
              <a:t>Fred Bainbridge</a:t>
            </a:r>
          </a:p>
          <a:p>
            <a:r>
              <a:rPr lang="en-US" dirty="0"/>
              <a:t>Systems Consultant</a:t>
            </a:r>
          </a:p>
          <a:p>
            <a:r>
              <a:rPr lang="en-US" dirty="0"/>
              <a:t>Now Micro</a:t>
            </a:r>
          </a:p>
        </p:txBody>
      </p:sp>
      <p:sp>
        <p:nvSpPr>
          <p:cNvPr id="2" name="flFirstPage"/>
          <p:cNvSpPr txBox="1"/>
          <p:nvPr/>
        </p:nvSpPr>
        <p:spPr>
          <a:xfrm>
            <a:off x="0" y="6520180"/>
            <a:ext cx="184731" cy="369332"/>
          </a:xfrm>
          <a:prstGeom prst="rect">
            <a:avLst/>
          </a:prstGeom>
          <a:noFill/>
        </p:spPr>
        <p:txBody>
          <a:bodyPr vert="horz" wrap="none" rtlCol="0">
            <a:spAutoFit/>
          </a:bodyPr>
          <a:lstStyle/>
          <a:p>
            <a:endParaRPr lang="en-US"/>
          </a:p>
        </p:txBody>
      </p:sp>
    </p:spTree>
    <p:extLst>
      <p:ext uri="{BB962C8B-B14F-4D97-AF65-F5344CB8AC3E}">
        <p14:creationId xmlns:p14="http://schemas.microsoft.com/office/powerpoint/2010/main" val="359525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How to Brew</a:t>
            </a:r>
          </a:p>
          <a:p>
            <a:pPr marL="0" indent="0">
              <a:buNone/>
            </a:pPr>
            <a:r>
              <a:rPr lang="en-US" dirty="0"/>
              <a:t>	1. Mash - Extract sugar from grain using hot water to make wort.</a:t>
            </a:r>
          </a:p>
          <a:p>
            <a:pPr marL="0" indent="0">
              <a:buNone/>
            </a:pPr>
            <a:r>
              <a:rPr lang="en-US" dirty="0"/>
              <a:t>	2. Boil – Cook for 60-90 minutes. Add hops occasionally.</a:t>
            </a:r>
          </a:p>
          <a:p>
            <a:pPr marL="0" indent="0">
              <a:buNone/>
            </a:pPr>
            <a:r>
              <a:rPr lang="en-US" dirty="0"/>
              <a:t>	3. Chill - Cool the boiled wort.</a:t>
            </a:r>
          </a:p>
          <a:p>
            <a:pPr marL="0" indent="0">
              <a:buNone/>
            </a:pPr>
            <a:r>
              <a:rPr lang="en-US" dirty="0"/>
              <a:t>	4. Pitch - Add yeast and let magic happen!</a:t>
            </a:r>
          </a:p>
          <a:p>
            <a:pPr marL="0" indent="0">
              <a:buNone/>
            </a:pPr>
            <a:r>
              <a:rPr lang="en-US" dirty="0"/>
              <a:t>	5. Store/Serve - Bottle or keg.</a:t>
            </a:r>
          </a:p>
        </p:txBody>
      </p:sp>
    </p:spTree>
    <p:extLst>
      <p:ext uri="{BB962C8B-B14F-4D97-AF65-F5344CB8AC3E}">
        <p14:creationId xmlns:p14="http://schemas.microsoft.com/office/powerpoint/2010/main" val="184352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METHODS</a:t>
            </a:r>
          </a:p>
        </p:txBody>
      </p:sp>
      <p:sp>
        <p:nvSpPr>
          <p:cNvPr id="3" name="Content Placeholder 2"/>
          <p:cNvSpPr>
            <a:spLocks noGrp="1"/>
          </p:cNvSpPr>
          <p:nvPr>
            <p:ph idx="1"/>
          </p:nvPr>
        </p:nvSpPr>
        <p:spPr/>
        <p:txBody>
          <a:bodyPr>
            <a:normAutofit/>
          </a:bodyPr>
          <a:lstStyle/>
          <a:p>
            <a:r>
              <a:rPr lang="en-US" sz="2800" dirty="0"/>
              <a:t>Brewing Methods</a:t>
            </a:r>
          </a:p>
          <a:p>
            <a:pPr lvl="1"/>
            <a:r>
              <a:rPr lang="en-US" sz="2800" dirty="0"/>
              <a:t>Extract – Somebody else mashes so you don’t have to</a:t>
            </a:r>
            <a:endParaRPr lang="en-US" sz="2600" dirty="0"/>
          </a:p>
          <a:p>
            <a:pPr lvl="1"/>
            <a:r>
              <a:rPr lang="en-US" sz="2800" dirty="0"/>
              <a:t>Partial Mash – Somebody else mashes, but you need something extra</a:t>
            </a:r>
          </a:p>
          <a:p>
            <a:pPr lvl="1"/>
            <a:r>
              <a:rPr lang="en-US" sz="2800" dirty="0"/>
              <a:t>Brew in a Bag – You’re impatient, have a giant pot and a spare winch laying around</a:t>
            </a:r>
          </a:p>
          <a:p>
            <a:pPr lvl="1"/>
            <a:r>
              <a:rPr lang="en-US" sz="2800" dirty="0"/>
              <a:t>All Grain – Willing to spend the extra time for the extra control</a:t>
            </a:r>
          </a:p>
          <a:p>
            <a:pPr lvl="1"/>
            <a:endParaRPr lang="en-US" sz="2800" dirty="0"/>
          </a:p>
          <a:p>
            <a:pPr marL="457200" lvl="1" indent="0">
              <a:buNone/>
            </a:pPr>
            <a:r>
              <a:rPr lang="en-US" dirty="0"/>
              <a:t>Homebrewing is typically done in 5gal/19L batches</a:t>
            </a:r>
          </a:p>
        </p:txBody>
      </p:sp>
    </p:spTree>
    <p:extLst>
      <p:ext uri="{BB962C8B-B14F-4D97-AF65-F5344CB8AC3E}">
        <p14:creationId xmlns:p14="http://schemas.microsoft.com/office/powerpoint/2010/main" val="1883256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599" y="1257300"/>
            <a:ext cx="11320463" cy="4800600"/>
          </a:xfrm>
        </p:spPr>
        <p:txBody>
          <a:bodyPr/>
          <a:lstStyle/>
          <a:p>
            <a:pPr marL="0" indent="0">
              <a:buNone/>
            </a:pPr>
            <a:r>
              <a:rPr lang="en-US" sz="2400" dirty="0"/>
              <a:t>Equipment Used to Brew</a:t>
            </a:r>
          </a:p>
          <a:p>
            <a:r>
              <a:rPr lang="en-US" sz="2400" dirty="0"/>
              <a:t>Basics</a:t>
            </a:r>
          </a:p>
          <a:p>
            <a:pPr lvl="1"/>
            <a:r>
              <a:rPr lang="en-US" sz="2400" dirty="0"/>
              <a:t>Mash </a:t>
            </a:r>
            <a:r>
              <a:rPr lang="en-US" sz="2400" dirty="0" err="1"/>
              <a:t>tun</a:t>
            </a:r>
            <a:r>
              <a:rPr lang="en-US" sz="2400" dirty="0"/>
              <a:t> – Insulated container (cooler) for holding grains at temp during mash</a:t>
            </a:r>
          </a:p>
          <a:p>
            <a:pPr lvl="1"/>
            <a:r>
              <a:rPr lang="en-US" sz="2400" dirty="0"/>
              <a:t>Boil kettle – Stock pot to boil wort</a:t>
            </a:r>
          </a:p>
          <a:p>
            <a:pPr lvl="1"/>
            <a:r>
              <a:rPr lang="en-US" sz="2400" dirty="0"/>
              <a:t>Racking cane – Siphon to transfer wort to fermentation vessel</a:t>
            </a:r>
          </a:p>
          <a:p>
            <a:pPr lvl="1"/>
            <a:r>
              <a:rPr lang="en-US" sz="2400" dirty="0"/>
              <a:t>Fermentation bucket – Usually plastic</a:t>
            </a:r>
          </a:p>
          <a:p>
            <a:pPr lvl="1"/>
            <a:r>
              <a:rPr lang="en-US" sz="2400" dirty="0"/>
              <a:t>Wort chiller – Quickly cool your wort</a:t>
            </a:r>
          </a:p>
          <a:p>
            <a:pPr lvl="1"/>
            <a:endParaRPr lang="en-US" dirty="0"/>
          </a:p>
          <a:p>
            <a:endParaRPr lang="en-US" dirty="0"/>
          </a:p>
          <a:p>
            <a:endParaRPr lang="en-US" dirty="0"/>
          </a:p>
          <a:p>
            <a:pPr marL="457200" lvl="1" indent="0">
              <a:buNone/>
            </a:pPr>
            <a:endParaRPr lang="en-US" dirty="0"/>
          </a:p>
        </p:txBody>
      </p:sp>
    </p:spTree>
    <p:extLst>
      <p:ext uri="{BB962C8B-B14F-4D97-AF65-F5344CB8AC3E}">
        <p14:creationId xmlns:p14="http://schemas.microsoft.com/office/powerpoint/2010/main" val="130560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BASICS - EQUIPMENT</a:t>
            </a:r>
          </a:p>
        </p:txBody>
      </p:sp>
      <p:sp>
        <p:nvSpPr>
          <p:cNvPr id="3" name="Content Placeholder 2"/>
          <p:cNvSpPr>
            <a:spLocks noGrp="1"/>
          </p:cNvSpPr>
          <p:nvPr>
            <p:ph idx="1"/>
          </p:nvPr>
        </p:nvSpPr>
        <p:spPr>
          <a:xfrm>
            <a:off x="609600" y="1257300"/>
            <a:ext cx="4919664" cy="585788"/>
          </a:xfrm>
        </p:spPr>
        <p:txBody>
          <a:bodyPr/>
          <a:lstStyle/>
          <a:p>
            <a:pPr marL="0" indent="0">
              <a:buNone/>
            </a:pPr>
            <a:r>
              <a:rPr lang="en-US" sz="2400" dirty="0"/>
              <a:t>Equipment we want to brew with…</a:t>
            </a:r>
            <a:endParaRPr lang="en-US" dirty="0"/>
          </a:p>
          <a:p>
            <a:endParaRPr lang="en-US" dirty="0"/>
          </a:p>
          <a:p>
            <a:pPr marL="457200" lvl="1" indent="0">
              <a:buNone/>
            </a:pPr>
            <a:endParaRPr lang="en-US" dirty="0"/>
          </a:p>
        </p:txBody>
      </p:sp>
      <p:sp>
        <p:nvSpPr>
          <p:cNvPr id="4" name="Content Placeholder 2">
            <a:extLst>
              <a:ext uri="{FF2B5EF4-FFF2-40B4-BE49-F238E27FC236}">
                <a16:creationId xmlns:a16="http://schemas.microsoft.com/office/drawing/2014/main" id="{9E1E8D27-45CB-4378-B965-F1C240EAF78E}"/>
              </a:ext>
            </a:extLst>
          </p:cNvPr>
          <p:cNvSpPr txBox="1">
            <a:spLocks/>
          </p:cNvSpPr>
          <p:nvPr/>
        </p:nvSpPr>
        <p:spPr>
          <a:xfrm>
            <a:off x="609598" y="3881438"/>
            <a:ext cx="4919665" cy="5857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400" dirty="0"/>
              <a:t>Equipment we actually brew with…</a:t>
            </a:r>
            <a:endParaRPr lang="en-US" dirty="0"/>
          </a:p>
          <a:p>
            <a:endParaRPr lang="en-US" dirty="0"/>
          </a:p>
          <a:p>
            <a:pPr marL="457200" lvl="1" indent="0">
              <a:buFont typeface="Wingdings 3" panose="05040102010807070707" pitchFamily="18" charset="2"/>
              <a:buNone/>
            </a:pPr>
            <a:endParaRPr lang="en-US" dirty="0"/>
          </a:p>
        </p:txBody>
      </p:sp>
      <p:pic>
        <p:nvPicPr>
          <p:cNvPr id="1026" name="Picture 2" descr="Related image">
            <a:extLst>
              <a:ext uri="{FF2B5EF4-FFF2-40B4-BE49-F238E27FC236}">
                <a16:creationId xmlns:a16="http://schemas.microsoft.com/office/drawing/2014/main" id="{8392093E-9DC8-493F-A045-1F0F97A05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7" y="1550194"/>
            <a:ext cx="5686426" cy="46202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590E4D-7594-44A5-A29D-F5EF7EC6D2A1}"/>
              </a:ext>
            </a:extLst>
          </p:cNvPr>
          <p:cNvPicPr>
            <a:picLocks noChangeAspect="1"/>
          </p:cNvPicPr>
          <p:nvPr/>
        </p:nvPicPr>
        <p:blipFill>
          <a:blip r:embed="rId4"/>
          <a:stretch>
            <a:fillRect/>
          </a:stretch>
        </p:blipFill>
        <p:spPr>
          <a:xfrm rot="5400000">
            <a:off x="6282185" y="2482008"/>
            <a:ext cx="4900610" cy="2756593"/>
          </a:xfrm>
          <a:prstGeom prst="rect">
            <a:avLst/>
          </a:prstGeom>
        </p:spPr>
      </p:pic>
    </p:spTree>
    <p:extLst>
      <p:ext uri="{BB962C8B-B14F-4D97-AF65-F5344CB8AC3E}">
        <p14:creationId xmlns:p14="http://schemas.microsoft.com/office/powerpoint/2010/main" val="27004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 DAY!!</a:t>
            </a:r>
          </a:p>
        </p:txBody>
      </p:sp>
      <p:sp>
        <p:nvSpPr>
          <p:cNvPr id="5" name="Text Placeholder 4"/>
          <p:cNvSpPr>
            <a:spLocks noGrp="1"/>
          </p:cNvSpPr>
          <p:nvPr>
            <p:ph type="body" idx="1"/>
          </p:nvPr>
        </p:nvSpPr>
        <p:spPr/>
        <p:txBody>
          <a:bodyPr/>
          <a:lstStyle/>
          <a:p>
            <a:r>
              <a:rPr lang="en-US" dirty="0"/>
              <a:t>It’s a great day.</a:t>
            </a:r>
          </a:p>
        </p:txBody>
      </p:sp>
    </p:spTree>
    <p:extLst>
      <p:ext uri="{BB962C8B-B14F-4D97-AF65-F5344CB8AC3E}">
        <p14:creationId xmlns:p14="http://schemas.microsoft.com/office/powerpoint/2010/main" val="1269409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 Day Tips</a:t>
            </a:r>
          </a:p>
        </p:txBody>
      </p:sp>
      <p:sp>
        <p:nvSpPr>
          <p:cNvPr id="3" name="Content Placeholder 2"/>
          <p:cNvSpPr>
            <a:spLocks noGrp="1"/>
          </p:cNvSpPr>
          <p:nvPr>
            <p:ph idx="1"/>
          </p:nvPr>
        </p:nvSpPr>
        <p:spPr/>
        <p:txBody>
          <a:bodyPr>
            <a:normAutofit/>
          </a:bodyPr>
          <a:lstStyle/>
          <a:p>
            <a:r>
              <a:rPr lang="en-US" dirty="0"/>
              <a:t>Give yourself enough time.</a:t>
            </a:r>
          </a:p>
          <a:p>
            <a:endParaRPr lang="en-US" dirty="0"/>
          </a:p>
          <a:p>
            <a:r>
              <a:rPr lang="en-US" dirty="0"/>
              <a:t>Have patience. </a:t>
            </a:r>
          </a:p>
          <a:p>
            <a:pPr lvl="1"/>
            <a:endParaRPr lang="en-US" dirty="0"/>
          </a:p>
          <a:p>
            <a:r>
              <a:rPr lang="en-US" dirty="0"/>
              <a:t>Have a clean workspace.</a:t>
            </a:r>
          </a:p>
          <a:p>
            <a:endParaRPr lang="en-US" dirty="0"/>
          </a:p>
          <a:p>
            <a:r>
              <a:rPr lang="en-US" dirty="0"/>
              <a:t>Be prepared.</a:t>
            </a:r>
          </a:p>
          <a:p>
            <a:endParaRPr lang="en-US" dirty="0"/>
          </a:p>
          <a:p>
            <a:endParaRPr lang="en-US" dirty="0"/>
          </a:p>
          <a:p>
            <a:endParaRPr lang="en-US" dirty="0"/>
          </a:p>
        </p:txBody>
      </p:sp>
    </p:spTree>
    <p:extLst>
      <p:ext uri="{BB962C8B-B14F-4D97-AF65-F5344CB8AC3E}">
        <p14:creationId xmlns:p14="http://schemas.microsoft.com/office/powerpoint/2010/main" val="70996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night before (WATER PREP)</a:t>
            </a:r>
          </a:p>
        </p:txBody>
      </p:sp>
      <p:sp>
        <p:nvSpPr>
          <p:cNvPr id="3" name="Content Placeholder 2"/>
          <p:cNvSpPr>
            <a:spLocks noGrp="1"/>
          </p:cNvSpPr>
          <p:nvPr>
            <p:ph idx="1"/>
          </p:nvPr>
        </p:nvSpPr>
        <p:spPr/>
        <p:txBody>
          <a:bodyPr>
            <a:normAutofit lnSpcReduction="10000"/>
          </a:bodyPr>
          <a:lstStyle/>
          <a:p>
            <a:endParaRPr lang="en-US" dirty="0"/>
          </a:p>
          <a:p>
            <a:r>
              <a:rPr lang="en-US" dirty="0"/>
              <a:t>Water.  Your first opportunity to geek out.</a:t>
            </a:r>
          </a:p>
          <a:p>
            <a:pPr lvl="1"/>
            <a:r>
              <a:rPr lang="en-US" dirty="0"/>
              <a:t>Get a water report, you have to call for this</a:t>
            </a:r>
          </a:p>
          <a:p>
            <a:pPr lvl="1"/>
            <a:r>
              <a:rPr lang="en-US" dirty="0"/>
              <a:t>Water profile can dictate what beers you can make well.	</a:t>
            </a:r>
          </a:p>
          <a:p>
            <a:pPr lvl="1"/>
            <a:r>
              <a:rPr lang="en-US" dirty="0"/>
              <a:t>BOOK:</a:t>
            </a:r>
            <a:r>
              <a:rPr lang="en-US" dirty="0">
                <a:hlinkClick r:id="rId3"/>
              </a:rPr>
              <a:t> Water: A Comprehensive Guide for Brewers</a:t>
            </a:r>
            <a:endParaRPr lang="en-US" dirty="0"/>
          </a:p>
          <a:p>
            <a:pPr lvl="1"/>
            <a:r>
              <a:rPr lang="en-US" dirty="0"/>
              <a:t>Spring water good. Distilled water bad. </a:t>
            </a:r>
          </a:p>
          <a:p>
            <a:pPr lvl="1"/>
            <a:endParaRPr lang="en-US" dirty="0"/>
          </a:p>
          <a:p>
            <a:r>
              <a:rPr lang="en-US" dirty="0"/>
              <a:t>Pour the water the night before</a:t>
            </a:r>
          </a:p>
          <a:p>
            <a:pPr lvl="1"/>
            <a:r>
              <a:rPr lang="en-US" dirty="0"/>
              <a:t>Bypass your water softener! (unless you want a salty beer)</a:t>
            </a:r>
          </a:p>
          <a:p>
            <a:pPr lvl="1"/>
            <a:r>
              <a:rPr lang="en-US" dirty="0"/>
              <a:t>Chlorine tastes bad.  Leave water out over night to dissipate.</a:t>
            </a:r>
          </a:p>
          <a:p>
            <a:pPr lvl="2"/>
            <a:r>
              <a:rPr lang="en-US" dirty="0"/>
              <a:t>Did you forget? </a:t>
            </a:r>
            <a:r>
              <a:rPr lang="en-US" dirty="0" err="1"/>
              <a:t>Camdem</a:t>
            </a:r>
            <a:r>
              <a:rPr lang="en-US" dirty="0"/>
              <a:t> Tablets (potassium </a:t>
            </a:r>
            <a:r>
              <a:rPr lang="en-US" dirty="0" err="1"/>
              <a:t>metabisulfite</a:t>
            </a:r>
            <a:r>
              <a:rPr lang="en-US" dirty="0"/>
              <a:t>) </a:t>
            </a:r>
          </a:p>
          <a:p>
            <a:pPr lvl="2"/>
            <a:r>
              <a:rPr lang="en-US" dirty="0"/>
              <a:t>Ascorbic acid/Vitamin C to eliminate chloramine</a:t>
            </a:r>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122978" y="1361016"/>
            <a:ext cx="1837231" cy="2985011"/>
          </a:xfrm>
          <a:prstGeom prst="rect">
            <a:avLst/>
          </a:prstGeom>
        </p:spPr>
      </p:pic>
    </p:spTree>
    <p:extLst>
      <p:ext uri="{BB962C8B-B14F-4D97-AF65-F5344CB8AC3E}">
        <p14:creationId xmlns:p14="http://schemas.microsoft.com/office/powerpoint/2010/main" val="1089526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(Extracting Sugar FROM GRAINS)</a:t>
            </a:r>
          </a:p>
        </p:txBody>
      </p:sp>
      <p:sp>
        <p:nvSpPr>
          <p:cNvPr id="3" name="Content Placeholder 2"/>
          <p:cNvSpPr>
            <a:spLocks noGrp="1"/>
          </p:cNvSpPr>
          <p:nvPr>
            <p:ph idx="1"/>
          </p:nvPr>
        </p:nvSpPr>
        <p:spPr/>
        <p:txBody>
          <a:bodyPr>
            <a:normAutofit/>
          </a:bodyPr>
          <a:lstStyle/>
          <a:p>
            <a:r>
              <a:rPr lang="en-US" dirty="0"/>
              <a:t>“Mashing is the brewer's term for the hot water steeping process which hydrates the barley, activates the malt enzymes, and converts the grain starches into fermentable sugars.”</a:t>
            </a:r>
          </a:p>
          <a:p>
            <a:pPr marL="457200" lvl="1" indent="0">
              <a:buNone/>
            </a:pPr>
            <a:r>
              <a:rPr lang="en-US" dirty="0">
                <a:hlinkClick r:id="rId3"/>
              </a:rPr>
              <a:t>"- John Palmer</a:t>
            </a:r>
            <a:endParaRPr lang="en-US" dirty="0"/>
          </a:p>
          <a:p>
            <a:pPr marL="0" indent="0">
              <a:buNone/>
            </a:pPr>
            <a:endParaRPr lang="en-US" dirty="0"/>
          </a:p>
          <a:p>
            <a:r>
              <a:rPr lang="en-US" dirty="0"/>
              <a:t>The Equipment (Mash </a:t>
            </a:r>
            <a:r>
              <a:rPr lang="en-US" dirty="0" err="1"/>
              <a:t>Tun</a:t>
            </a:r>
            <a:r>
              <a:rPr lang="en-US" dirty="0"/>
              <a:t>)</a:t>
            </a:r>
          </a:p>
          <a:p>
            <a:endParaRPr lang="en-US" dirty="0"/>
          </a:p>
          <a:p>
            <a:r>
              <a:rPr lang="en-US" dirty="0">
                <a:hlinkClick r:id="rId4"/>
              </a:rPr>
              <a:t>How to build</a:t>
            </a:r>
            <a:endParaRPr lang="en-US" dirty="0"/>
          </a:p>
        </p:txBody>
      </p:sp>
      <p:pic>
        <p:nvPicPr>
          <p:cNvPr id="4" name="Picture 3"/>
          <p:cNvPicPr>
            <a:picLocks noChangeAspect="1"/>
          </p:cNvPicPr>
          <p:nvPr/>
        </p:nvPicPr>
        <p:blipFill>
          <a:blip r:embed="rId5"/>
          <a:stretch>
            <a:fillRect/>
          </a:stretch>
        </p:blipFill>
        <p:spPr>
          <a:xfrm>
            <a:off x="5558972" y="2072409"/>
            <a:ext cx="4598987" cy="4412076"/>
          </a:xfrm>
          <a:prstGeom prst="rect">
            <a:avLst/>
          </a:prstGeom>
        </p:spPr>
      </p:pic>
    </p:spTree>
    <p:extLst>
      <p:ext uri="{BB962C8B-B14F-4D97-AF65-F5344CB8AC3E}">
        <p14:creationId xmlns:p14="http://schemas.microsoft.com/office/powerpoint/2010/main" val="413522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Mash (Continued)</a:t>
            </a:r>
          </a:p>
        </p:txBody>
      </p:sp>
      <p:sp>
        <p:nvSpPr>
          <p:cNvPr id="3" name="Content Placeholder 2"/>
          <p:cNvSpPr>
            <a:spLocks noGrp="1"/>
          </p:cNvSpPr>
          <p:nvPr>
            <p:ph idx="1"/>
          </p:nvPr>
        </p:nvSpPr>
        <p:spPr/>
        <p:txBody>
          <a:bodyPr>
            <a:normAutofit/>
          </a:bodyPr>
          <a:lstStyle/>
          <a:p>
            <a:endParaRPr lang="en-US" dirty="0"/>
          </a:p>
          <a:p>
            <a:r>
              <a:rPr lang="en-US" dirty="0"/>
              <a:t>The goal is to get your grain soaking in water between 148-160 degrees for 60+ minutes.</a:t>
            </a:r>
          </a:p>
          <a:p>
            <a:endParaRPr lang="en-US" dirty="0"/>
          </a:p>
          <a:p>
            <a:r>
              <a:rPr lang="en-US" dirty="0"/>
              <a:t>Over 170 degrees will stop all enzyme reactions.</a:t>
            </a:r>
          </a:p>
          <a:p>
            <a:endParaRPr lang="en-US" dirty="0"/>
          </a:p>
          <a:p>
            <a:r>
              <a:rPr lang="en-US" dirty="0"/>
              <a:t>Under 140 degrees will not get the right enzymes extracted.</a:t>
            </a:r>
          </a:p>
          <a:p>
            <a:endParaRPr lang="en-US" dirty="0"/>
          </a:p>
          <a:p>
            <a:r>
              <a:rPr lang="en-US" dirty="0"/>
              <a:t>You don’t want the temp to drop more than 5 degrees during the mash.  </a:t>
            </a:r>
          </a:p>
          <a:p>
            <a:pPr lvl="1"/>
            <a:r>
              <a:rPr lang="en-US" dirty="0"/>
              <a:t>A standard Coleman® cooler can do this without a problem.</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9668617" y="2655619"/>
            <a:ext cx="1913783" cy="3402281"/>
          </a:xfrm>
          <a:prstGeom prst="rect">
            <a:avLst/>
          </a:prstGeom>
        </p:spPr>
      </p:pic>
    </p:spTree>
    <p:extLst>
      <p:ext uri="{BB962C8B-B14F-4D97-AF65-F5344CB8AC3E}">
        <p14:creationId xmlns:p14="http://schemas.microsoft.com/office/powerpoint/2010/main" val="3641891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The Mash - WATER</a:t>
            </a:r>
          </a:p>
        </p:txBody>
      </p:sp>
      <p:sp>
        <p:nvSpPr>
          <p:cNvPr id="3" name="Content Placeholder 2"/>
          <p:cNvSpPr>
            <a:spLocks noGrp="1"/>
          </p:cNvSpPr>
          <p:nvPr>
            <p:ph idx="1"/>
          </p:nvPr>
        </p:nvSpPr>
        <p:spPr/>
        <p:txBody>
          <a:bodyPr>
            <a:normAutofit/>
          </a:bodyPr>
          <a:lstStyle/>
          <a:p>
            <a:endParaRPr lang="en-US" dirty="0"/>
          </a:p>
          <a:p>
            <a:r>
              <a:rPr lang="en-US" dirty="0"/>
              <a:t>Heat the Mash </a:t>
            </a:r>
            <a:r>
              <a:rPr lang="en-US" dirty="0" err="1"/>
              <a:t>Tun</a:t>
            </a:r>
            <a:r>
              <a:rPr lang="en-US" dirty="0"/>
              <a:t>! (add hot water, close the lid, swish it around)</a:t>
            </a:r>
          </a:p>
          <a:p>
            <a:endParaRPr lang="en-US" dirty="0"/>
          </a:p>
          <a:p>
            <a:r>
              <a:rPr lang="en-US" dirty="0"/>
              <a:t>Amount of water to use (Ratio)  - quarts of H20 / </a:t>
            </a:r>
            <a:r>
              <a:rPr lang="en-US" dirty="0" err="1"/>
              <a:t>lbs</a:t>
            </a:r>
            <a:r>
              <a:rPr lang="en-US" dirty="0"/>
              <a:t> of Grain  </a:t>
            </a:r>
          </a:p>
          <a:p>
            <a:pPr marL="457200" lvl="1" indent="0">
              <a:buNone/>
            </a:pPr>
            <a:r>
              <a:rPr lang="en-US" dirty="0"/>
              <a:t>1.5 is fine.</a:t>
            </a:r>
          </a:p>
          <a:p>
            <a:pPr marL="457200" lvl="1" indent="0">
              <a:buNone/>
            </a:pPr>
            <a:endParaRPr lang="en-US" dirty="0"/>
          </a:p>
          <a:p>
            <a:r>
              <a:rPr lang="en-US" dirty="0"/>
              <a:t>Strike Temp</a:t>
            </a:r>
          </a:p>
          <a:p>
            <a:pPr lvl="1"/>
            <a:r>
              <a:rPr lang="en-US" dirty="0"/>
              <a:t>(.2 / RATIO) * (</a:t>
            </a:r>
            <a:r>
              <a:rPr lang="en-US" dirty="0" err="1"/>
              <a:t>TargetTemp</a:t>
            </a:r>
            <a:r>
              <a:rPr lang="en-US" dirty="0"/>
              <a:t> – </a:t>
            </a:r>
            <a:r>
              <a:rPr lang="en-US" dirty="0" err="1"/>
              <a:t>InitialTemp</a:t>
            </a:r>
            <a:r>
              <a:rPr lang="en-US" dirty="0"/>
              <a:t>) + </a:t>
            </a:r>
            <a:r>
              <a:rPr lang="en-US" dirty="0" err="1"/>
              <a:t>TargetTemp</a:t>
            </a:r>
            <a:endParaRPr lang="en-US" dirty="0"/>
          </a:p>
          <a:p>
            <a:pPr lvl="1"/>
            <a:r>
              <a:rPr lang="en-US" dirty="0"/>
              <a:t>Or appx 12 degrees hotter than your desired mash temp.</a:t>
            </a:r>
          </a:p>
          <a:p>
            <a:pPr lvl="2"/>
            <a:r>
              <a:rPr lang="en-US" dirty="0"/>
              <a:t>To hot?  Stir it up.   Too Cold? Add hot water.</a:t>
            </a:r>
          </a:p>
          <a:p>
            <a:endParaRPr lang="en-US" dirty="0"/>
          </a:p>
          <a:p>
            <a:endParaRPr lang="en-US" dirty="0"/>
          </a:p>
        </p:txBody>
      </p:sp>
    </p:spTree>
    <p:extLst>
      <p:ext uri="{BB962C8B-B14F-4D97-AF65-F5344CB8AC3E}">
        <p14:creationId xmlns:p14="http://schemas.microsoft.com/office/powerpoint/2010/main" val="3467175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r>
              <a:rPr lang="en-US" dirty="0"/>
              <a:t>@</a:t>
            </a:r>
            <a:r>
              <a:rPr lang="en-US" dirty="0" err="1"/>
              <a:t>philschwan</a:t>
            </a:r>
            <a:endParaRPr lang="en-US" dirty="0"/>
          </a:p>
        </p:txBody>
      </p:sp>
      <p:sp>
        <p:nvSpPr>
          <p:cNvPr id="18" name="Text Placeholder 17"/>
          <p:cNvSpPr>
            <a:spLocks noGrp="1"/>
          </p:cNvSpPr>
          <p:nvPr>
            <p:ph type="body" sz="quarter" idx="15"/>
          </p:nvPr>
        </p:nvSpPr>
        <p:spPr/>
        <p:txBody>
          <a:bodyPr/>
          <a:lstStyle/>
          <a:p>
            <a:r>
              <a:rPr lang="en-US" sz="1800" dirty="0"/>
              <a:t>MCSE: Enterprise Devices &amp; Apps, Mobility</a:t>
            </a:r>
          </a:p>
        </p:txBody>
      </p:sp>
      <p:sp>
        <p:nvSpPr>
          <p:cNvPr id="19" name="Text Placeholder 18"/>
          <p:cNvSpPr>
            <a:spLocks noGrp="1"/>
          </p:cNvSpPr>
          <p:nvPr>
            <p:ph type="body" sz="quarter" idx="16"/>
          </p:nvPr>
        </p:nvSpPr>
        <p:spPr/>
        <p:txBody>
          <a:bodyPr/>
          <a:lstStyle/>
          <a:p>
            <a:r>
              <a:rPr lang="en-US" sz="2000" dirty="0"/>
              <a:t>Almost 20 years desktop engineering</a:t>
            </a:r>
          </a:p>
        </p:txBody>
      </p:sp>
      <p:sp>
        <p:nvSpPr>
          <p:cNvPr id="20" name="Text Placeholder 19"/>
          <p:cNvSpPr>
            <a:spLocks noGrp="1"/>
          </p:cNvSpPr>
          <p:nvPr>
            <p:ph type="body" sz="quarter" idx="17"/>
          </p:nvPr>
        </p:nvSpPr>
        <p:spPr/>
        <p:txBody>
          <a:bodyPr/>
          <a:lstStyle/>
          <a:p>
            <a:r>
              <a:rPr lang="en-US" dirty="0"/>
              <a:t>Running and Brewing FTW</a:t>
            </a:r>
          </a:p>
        </p:txBody>
      </p:sp>
      <p:sp>
        <p:nvSpPr>
          <p:cNvPr id="21" name="Text Placeholder 20"/>
          <p:cNvSpPr>
            <a:spLocks noGrp="1"/>
          </p:cNvSpPr>
          <p:nvPr>
            <p:ph type="body" sz="quarter" idx="18"/>
          </p:nvPr>
        </p:nvSpPr>
        <p:spPr/>
        <p:txBody>
          <a:bodyPr/>
          <a:lstStyle/>
          <a:p>
            <a:r>
              <a:rPr lang="en-US" dirty="0"/>
              <a:t>Fred Bainbridge</a:t>
            </a:r>
          </a:p>
        </p:txBody>
      </p:sp>
      <p:sp>
        <p:nvSpPr>
          <p:cNvPr id="22" name="Text Placeholder 21"/>
          <p:cNvSpPr>
            <a:spLocks noGrp="1"/>
          </p:cNvSpPr>
          <p:nvPr>
            <p:ph type="body" sz="quarter" idx="19"/>
          </p:nvPr>
        </p:nvSpPr>
        <p:spPr/>
        <p:txBody>
          <a:bodyPr/>
          <a:lstStyle/>
          <a:p>
            <a:r>
              <a:rPr lang="en-US" dirty="0"/>
              <a:t>Phil Schwan</a:t>
            </a:r>
          </a:p>
        </p:txBody>
      </p:sp>
      <p:sp>
        <p:nvSpPr>
          <p:cNvPr id="13" name="Text Placeholder 12"/>
          <p:cNvSpPr>
            <a:spLocks noGrp="1"/>
          </p:cNvSpPr>
          <p:nvPr>
            <p:ph type="body" sz="quarter" idx="10"/>
          </p:nvPr>
        </p:nvSpPr>
        <p:spPr/>
        <p:txBody>
          <a:bodyPr/>
          <a:lstStyle/>
          <a:p>
            <a:r>
              <a:rPr lang="en-US" dirty="0"/>
              <a:t>@</a:t>
            </a:r>
            <a:r>
              <a:rPr lang="en-US" dirty="0" err="1"/>
              <a:t>FredBainbridge</a:t>
            </a:r>
            <a:endParaRPr lang="en-US" dirty="0"/>
          </a:p>
        </p:txBody>
      </p:sp>
      <p:sp>
        <p:nvSpPr>
          <p:cNvPr id="14" name="Text Placeholder 13"/>
          <p:cNvSpPr>
            <a:spLocks noGrp="1"/>
          </p:cNvSpPr>
          <p:nvPr>
            <p:ph type="body" sz="quarter" idx="11"/>
          </p:nvPr>
        </p:nvSpPr>
        <p:spPr/>
        <p:txBody>
          <a:bodyPr/>
          <a:lstStyle/>
          <a:p>
            <a:r>
              <a:rPr lang="en-US" dirty="0"/>
              <a:t>Fantasy Baseball Champion</a:t>
            </a:r>
          </a:p>
        </p:txBody>
      </p:sp>
      <p:sp>
        <p:nvSpPr>
          <p:cNvPr id="15" name="Text Placeholder 14"/>
          <p:cNvSpPr>
            <a:spLocks noGrp="1"/>
          </p:cNvSpPr>
          <p:nvPr>
            <p:ph type="body" sz="quarter" idx="12"/>
          </p:nvPr>
        </p:nvSpPr>
        <p:spPr/>
        <p:txBody>
          <a:bodyPr/>
          <a:lstStyle/>
          <a:p>
            <a:r>
              <a:rPr lang="en-US" dirty="0"/>
              <a:t>1 Year of Brewing</a:t>
            </a:r>
          </a:p>
        </p:txBody>
      </p:sp>
      <p:sp>
        <p:nvSpPr>
          <p:cNvPr id="16" name="Text Placeholder 15"/>
          <p:cNvSpPr>
            <a:spLocks noGrp="1"/>
          </p:cNvSpPr>
          <p:nvPr>
            <p:ph type="body" sz="quarter" idx="13"/>
          </p:nvPr>
        </p:nvSpPr>
        <p:spPr/>
        <p:txBody>
          <a:bodyPr/>
          <a:lstStyle/>
          <a:p>
            <a:r>
              <a:rPr lang="en-US" dirty="0"/>
              <a:t>Beer.  (Not too cool for an IPA)</a:t>
            </a:r>
          </a:p>
        </p:txBody>
      </p:sp>
    </p:spTree>
    <p:extLst>
      <p:ext uri="{BB962C8B-B14F-4D97-AF65-F5344CB8AC3E}">
        <p14:creationId xmlns:p14="http://schemas.microsoft.com/office/powerpoint/2010/main" val="118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grain to the Water</a:t>
            </a:r>
          </a:p>
        </p:txBody>
      </p:sp>
      <p:sp>
        <p:nvSpPr>
          <p:cNvPr id="3" name="Content Placeholder 2"/>
          <p:cNvSpPr>
            <a:spLocks noGrp="1"/>
          </p:cNvSpPr>
          <p:nvPr>
            <p:ph idx="1"/>
          </p:nvPr>
        </p:nvSpPr>
        <p:spPr/>
        <p:txBody>
          <a:bodyPr>
            <a:normAutofit/>
          </a:bodyPr>
          <a:lstStyle/>
          <a:p>
            <a:endParaRPr lang="en-US" dirty="0"/>
          </a:p>
          <a:p>
            <a:r>
              <a:rPr lang="en-US" dirty="0"/>
              <a:t>Add the grain to the water.  (Not water to the grain)</a:t>
            </a:r>
          </a:p>
          <a:p>
            <a:r>
              <a:rPr lang="en-US" dirty="0"/>
              <a:t>Check your temp and make sure you are at your desired temp.  </a:t>
            </a:r>
          </a:p>
          <a:p>
            <a:pPr lvl="1"/>
            <a:r>
              <a:rPr lang="en-US" dirty="0"/>
              <a:t>Stir to cool, add water to heat it.  </a:t>
            </a:r>
          </a:p>
          <a:p>
            <a:pPr lvl="1"/>
            <a:r>
              <a:rPr lang="en-US" dirty="0"/>
              <a:t>Pro Tip – You can also pull a gallon or two, bring it go a boil, and add it back (decoction)</a:t>
            </a:r>
          </a:p>
          <a:p>
            <a:r>
              <a:rPr lang="en-US" dirty="0"/>
              <a:t>Stir up the grains gently, but thoroughly!  You have to break up all the dough balls in order to get good extraction.   (3-5 minutes)</a:t>
            </a:r>
          </a:p>
          <a:p>
            <a:r>
              <a:rPr lang="en-US" dirty="0"/>
              <a:t>Have a big perforated paddle for this.</a:t>
            </a:r>
          </a:p>
          <a:p>
            <a:r>
              <a:rPr lang="en-US" dirty="0"/>
              <a:t>Close up the cooler and let the chemistry happen.</a:t>
            </a:r>
          </a:p>
          <a:p>
            <a:endParaRPr lang="en-US" dirty="0"/>
          </a:p>
        </p:txBody>
      </p:sp>
    </p:spTree>
    <p:extLst>
      <p:ext uri="{BB962C8B-B14F-4D97-AF65-F5344CB8AC3E}">
        <p14:creationId xmlns:p14="http://schemas.microsoft.com/office/powerpoint/2010/main" val="223007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ThE</a:t>
            </a:r>
            <a:r>
              <a:rPr lang="en-US" dirty="0"/>
              <a:t> Mash – </a:t>
            </a:r>
            <a:r>
              <a:rPr lang="en-US" dirty="0" err="1"/>
              <a:t>Geeking</a:t>
            </a:r>
            <a:r>
              <a:rPr lang="en-US" dirty="0"/>
              <a:t> Out</a:t>
            </a:r>
          </a:p>
        </p:txBody>
      </p:sp>
      <p:sp>
        <p:nvSpPr>
          <p:cNvPr id="3" name="Content Placeholder 2"/>
          <p:cNvSpPr>
            <a:spLocks noGrp="1"/>
          </p:cNvSpPr>
          <p:nvPr>
            <p:ph idx="1"/>
          </p:nvPr>
        </p:nvSpPr>
        <p:spPr/>
        <p:txBody>
          <a:bodyPr>
            <a:normAutofit/>
          </a:bodyPr>
          <a:lstStyle/>
          <a:p>
            <a:endParaRPr lang="en-US" dirty="0"/>
          </a:p>
          <a:p>
            <a:r>
              <a:rPr lang="en-US" dirty="0"/>
              <a:t>Low Temp Mash </a:t>
            </a:r>
          </a:p>
          <a:p>
            <a:pPr lvl="1"/>
            <a:r>
              <a:rPr lang="en-US" dirty="0"/>
              <a:t>140 – 154 degrees</a:t>
            </a:r>
          </a:p>
          <a:p>
            <a:pPr lvl="1"/>
            <a:r>
              <a:rPr lang="en-US" dirty="0"/>
              <a:t>Higher fermentable sugars</a:t>
            </a:r>
          </a:p>
          <a:p>
            <a:pPr lvl="1"/>
            <a:r>
              <a:rPr lang="en-US" dirty="0"/>
              <a:t>Lower body beers</a:t>
            </a:r>
          </a:p>
          <a:p>
            <a:r>
              <a:rPr lang="en-US" dirty="0"/>
              <a:t>High Temp Mash</a:t>
            </a:r>
          </a:p>
          <a:p>
            <a:pPr lvl="1"/>
            <a:r>
              <a:rPr lang="en-US" dirty="0"/>
              <a:t>154 – 160 degrees</a:t>
            </a:r>
          </a:p>
          <a:p>
            <a:pPr lvl="1"/>
            <a:r>
              <a:rPr lang="en-US" dirty="0"/>
              <a:t>Lower Fermentable Sugars</a:t>
            </a:r>
          </a:p>
          <a:p>
            <a:pPr lvl="1"/>
            <a:r>
              <a:rPr lang="en-US" dirty="0"/>
              <a:t>Full bodied beers</a:t>
            </a:r>
          </a:p>
        </p:txBody>
      </p:sp>
    </p:spTree>
    <p:extLst>
      <p:ext uri="{BB962C8B-B14F-4D97-AF65-F5344CB8AC3E}">
        <p14:creationId xmlns:p14="http://schemas.microsoft.com/office/powerpoint/2010/main" val="390737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Mash - PH</a:t>
            </a:r>
          </a:p>
        </p:txBody>
      </p:sp>
      <p:sp>
        <p:nvSpPr>
          <p:cNvPr id="3" name="Content Placeholder 2"/>
          <p:cNvSpPr>
            <a:spLocks noGrp="1"/>
          </p:cNvSpPr>
          <p:nvPr>
            <p:ph idx="1"/>
          </p:nvPr>
        </p:nvSpPr>
        <p:spPr/>
        <p:txBody>
          <a:bodyPr>
            <a:normAutofit/>
          </a:bodyPr>
          <a:lstStyle/>
          <a:p>
            <a:r>
              <a:rPr lang="en-US" dirty="0"/>
              <a:t>The desired PH level for your mash is between 5.0 and 5.6.  </a:t>
            </a:r>
          </a:p>
          <a:p>
            <a:r>
              <a:rPr lang="en-US" dirty="0"/>
              <a:t>Depending on your water and grain this can be challenging to hit.</a:t>
            </a:r>
          </a:p>
          <a:p>
            <a:r>
              <a:rPr lang="en-US" dirty="0"/>
              <a:t>You can make good beer if your mash PH is off.</a:t>
            </a:r>
          </a:p>
          <a:p>
            <a:endParaRPr lang="en-US" dirty="0"/>
          </a:p>
          <a:p>
            <a:r>
              <a:rPr lang="en-US" dirty="0"/>
              <a:t>Every 10-15 minutes you can take a sample from the Mash </a:t>
            </a:r>
            <a:r>
              <a:rPr lang="en-US" dirty="0" err="1"/>
              <a:t>tun</a:t>
            </a:r>
            <a:r>
              <a:rPr lang="en-US" dirty="0"/>
              <a:t> and measure the PH and see how you are doing.  </a:t>
            </a:r>
          </a:p>
          <a:p>
            <a:endParaRPr lang="en-US" dirty="0"/>
          </a:p>
          <a:p>
            <a:r>
              <a:rPr lang="en-US" dirty="0"/>
              <a:t>Manipulating the Mash</a:t>
            </a:r>
          </a:p>
          <a:p>
            <a:pPr lvl="1"/>
            <a:r>
              <a:rPr lang="en-US" dirty="0"/>
              <a:t>Grains -&gt; Dark grains will lower your mash</a:t>
            </a:r>
          </a:p>
          <a:p>
            <a:pPr lvl="1"/>
            <a:r>
              <a:rPr lang="en-US" dirty="0"/>
              <a:t>Acid will lower your mash PH</a:t>
            </a:r>
          </a:p>
          <a:p>
            <a:pPr lvl="1"/>
            <a:r>
              <a:rPr lang="en-US" dirty="0"/>
              <a:t>Sodium Bicarbonate will raise your mash PH.</a:t>
            </a:r>
          </a:p>
        </p:txBody>
      </p:sp>
    </p:spTree>
    <p:extLst>
      <p:ext uri="{BB962C8B-B14F-4D97-AF65-F5344CB8AC3E}">
        <p14:creationId xmlns:p14="http://schemas.microsoft.com/office/powerpoint/2010/main" val="162752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Lauter</a:t>
            </a:r>
            <a:r>
              <a:rPr lang="en-US" dirty="0"/>
              <a:t>, </a:t>
            </a:r>
            <a:r>
              <a:rPr lang="en-US" dirty="0" err="1"/>
              <a:t>VOrlAuFing</a:t>
            </a:r>
            <a:r>
              <a:rPr lang="en-US" dirty="0"/>
              <a:t> and </a:t>
            </a:r>
            <a:r>
              <a:rPr lang="en-US" dirty="0" err="1"/>
              <a:t>Sparging</a:t>
            </a:r>
            <a:endParaRPr lang="en-US" dirty="0"/>
          </a:p>
        </p:txBody>
      </p:sp>
      <p:sp>
        <p:nvSpPr>
          <p:cNvPr id="3" name="Content Placeholder 2"/>
          <p:cNvSpPr>
            <a:spLocks noGrp="1"/>
          </p:cNvSpPr>
          <p:nvPr>
            <p:ph idx="1"/>
          </p:nvPr>
        </p:nvSpPr>
        <p:spPr/>
        <p:txBody>
          <a:bodyPr>
            <a:normAutofit/>
          </a:bodyPr>
          <a:lstStyle/>
          <a:p>
            <a:endParaRPr lang="en-US" dirty="0"/>
          </a:p>
          <a:p>
            <a:r>
              <a:rPr lang="en-US" dirty="0"/>
              <a:t>This is getting the wort out of our mash </a:t>
            </a:r>
            <a:r>
              <a:rPr lang="en-US" dirty="0" err="1"/>
              <a:t>tun</a:t>
            </a:r>
            <a:r>
              <a:rPr lang="en-US" dirty="0"/>
              <a:t> and into the boil kettle.</a:t>
            </a:r>
          </a:p>
          <a:p>
            <a:endParaRPr lang="en-US" dirty="0"/>
          </a:p>
          <a:p>
            <a:r>
              <a:rPr lang="en-US" dirty="0"/>
              <a:t>Equipment – Boil Kettle</a:t>
            </a:r>
          </a:p>
          <a:p>
            <a:pPr lvl="1"/>
            <a:r>
              <a:rPr lang="en-US" dirty="0"/>
              <a:t>Probably the most expensive piece of equipment if you buy it.</a:t>
            </a:r>
          </a:p>
          <a:p>
            <a:pPr lvl="1"/>
            <a:r>
              <a:rPr lang="en-US" dirty="0"/>
              <a:t>You can fashion a keg into one. (requires a propane burner)</a:t>
            </a:r>
          </a:p>
          <a:p>
            <a:pPr lvl="1"/>
            <a:r>
              <a:rPr lang="en-US" dirty="0"/>
              <a:t>Nice to haves –</a:t>
            </a:r>
          </a:p>
          <a:p>
            <a:pPr lvl="2"/>
            <a:r>
              <a:rPr lang="en-US" dirty="0"/>
              <a:t>Attached Thermometer</a:t>
            </a:r>
          </a:p>
          <a:p>
            <a:pPr lvl="2"/>
            <a:r>
              <a:rPr lang="en-US" dirty="0"/>
              <a:t>Size, bigger is better.</a:t>
            </a:r>
          </a:p>
          <a:p>
            <a:pPr lvl="2"/>
            <a:r>
              <a:rPr lang="en-US" dirty="0"/>
              <a:t>Handles / Grips</a:t>
            </a:r>
          </a:p>
          <a:p>
            <a:pPr lvl="2"/>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7437594" y="4098471"/>
            <a:ext cx="1166202" cy="1959429"/>
          </a:xfrm>
          <a:prstGeom prst="rect">
            <a:avLst/>
          </a:prstGeom>
        </p:spPr>
      </p:pic>
      <p:pic>
        <p:nvPicPr>
          <p:cNvPr id="5" name="Picture 4">
            <a:extLst/>
          </p:cNvPr>
          <p:cNvPicPr>
            <a:picLocks noChangeAspect="1"/>
          </p:cNvPicPr>
          <p:nvPr/>
        </p:nvPicPr>
        <p:blipFill rotWithShape="1">
          <a:blip r:embed="rId4"/>
          <a:srcRect l="7963"/>
          <a:stretch/>
        </p:blipFill>
        <p:spPr>
          <a:xfrm rot="5400000">
            <a:off x="8082075" y="2557575"/>
            <a:ext cx="4345080" cy="2655570"/>
          </a:xfrm>
          <a:prstGeom prst="rect">
            <a:avLst/>
          </a:prstGeom>
        </p:spPr>
      </p:pic>
    </p:spTree>
    <p:extLst>
      <p:ext uri="{BB962C8B-B14F-4D97-AF65-F5344CB8AC3E}">
        <p14:creationId xmlns:p14="http://schemas.microsoft.com/office/powerpoint/2010/main" val="421304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Percentage</a:t>
            </a:r>
          </a:p>
        </p:txBody>
      </p:sp>
      <p:sp>
        <p:nvSpPr>
          <p:cNvPr id="3" name="Content Placeholder 2"/>
          <p:cNvSpPr>
            <a:spLocks noGrp="1"/>
          </p:cNvSpPr>
          <p:nvPr>
            <p:ph idx="1"/>
          </p:nvPr>
        </p:nvSpPr>
        <p:spPr/>
        <p:txBody>
          <a:bodyPr>
            <a:normAutofit/>
          </a:bodyPr>
          <a:lstStyle/>
          <a:p>
            <a:r>
              <a:rPr lang="en-US" dirty="0"/>
              <a:t>The amount of sugar you extract from the grain vs. the total amount of sugar available is extraction percentage.</a:t>
            </a:r>
          </a:p>
          <a:p>
            <a:endParaRPr lang="en-US" dirty="0"/>
          </a:p>
          <a:p>
            <a:r>
              <a:rPr lang="en-US" dirty="0"/>
              <a:t>The Sugar is what turns into alcohol.  </a:t>
            </a:r>
          </a:p>
          <a:p>
            <a:endParaRPr lang="en-US" dirty="0"/>
          </a:p>
          <a:p>
            <a:r>
              <a:rPr lang="en-US" dirty="0"/>
              <a:t>More grain  = more sugar = stronger beer</a:t>
            </a:r>
          </a:p>
          <a:p>
            <a:pPr lvl="1"/>
            <a:r>
              <a:rPr lang="en-US" dirty="0"/>
              <a:t>High efficiency is harder with higher gravity beers.</a:t>
            </a:r>
          </a:p>
          <a:p>
            <a:pPr lvl="1"/>
            <a:r>
              <a:rPr lang="en-US" dirty="0"/>
              <a:t>It’s not always about the alcohol; balance is important</a:t>
            </a:r>
          </a:p>
          <a:p>
            <a:pPr lvl="1"/>
            <a:r>
              <a:rPr lang="en-US" dirty="0"/>
              <a:t>Can always boost with extract or other sugar sources</a:t>
            </a:r>
          </a:p>
          <a:p>
            <a:endParaRPr lang="en-US" dirty="0"/>
          </a:p>
          <a:p>
            <a:r>
              <a:rPr lang="en-US" dirty="0"/>
              <a:t>There is a lot that has to go right to get a high extraction percentage (%75+).</a:t>
            </a:r>
          </a:p>
        </p:txBody>
      </p:sp>
    </p:spTree>
    <p:extLst>
      <p:ext uri="{BB962C8B-B14F-4D97-AF65-F5344CB8AC3E}">
        <p14:creationId xmlns:p14="http://schemas.microsoft.com/office/powerpoint/2010/main" val="2656501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VOrlAuF</a:t>
            </a:r>
            <a:endParaRPr lang="en-US" dirty="0"/>
          </a:p>
        </p:txBody>
      </p:sp>
      <p:sp>
        <p:nvSpPr>
          <p:cNvPr id="3" name="Content Placeholder 2"/>
          <p:cNvSpPr>
            <a:spLocks noGrp="1"/>
          </p:cNvSpPr>
          <p:nvPr>
            <p:ph idx="1"/>
          </p:nvPr>
        </p:nvSpPr>
        <p:spPr/>
        <p:txBody>
          <a:bodyPr>
            <a:normAutofit/>
          </a:bodyPr>
          <a:lstStyle/>
          <a:p>
            <a:endParaRPr lang="en-US" dirty="0"/>
          </a:p>
          <a:p>
            <a:pPr lvl="2"/>
            <a:r>
              <a:rPr lang="en-US" dirty="0"/>
              <a:t>Take the first </a:t>
            </a:r>
            <a:r>
              <a:rPr lang="en-US" dirty="0" err="1"/>
              <a:t>runnings</a:t>
            </a:r>
            <a:r>
              <a:rPr lang="en-US" dirty="0"/>
              <a:t> from the Mash and pour it back into the mash </a:t>
            </a:r>
            <a:r>
              <a:rPr lang="en-US" dirty="0" err="1"/>
              <a:t>tun.</a:t>
            </a:r>
            <a:endParaRPr lang="en-US" dirty="0"/>
          </a:p>
          <a:p>
            <a:pPr lvl="2"/>
            <a:r>
              <a:rPr lang="en-US" dirty="0"/>
              <a:t>Do this until the </a:t>
            </a:r>
            <a:r>
              <a:rPr lang="en-US" dirty="0" err="1"/>
              <a:t>runnings</a:t>
            </a:r>
            <a:r>
              <a:rPr lang="en-US" dirty="0"/>
              <a:t> are clear.  </a:t>
            </a:r>
          </a:p>
          <a:p>
            <a:pPr lvl="2"/>
            <a:r>
              <a:rPr lang="en-US" dirty="0"/>
              <a:t>You cannot over do this but you can certainly under do it.</a:t>
            </a:r>
          </a:p>
          <a:p>
            <a:pPr lvl="2"/>
            <a:endParaRPr lang="en-US" dirty="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638300" y="3424835"/>
            <a:ext cx="2362200" cy="2166339"/>
          </a:xfrm>
          <a:prstGeom prst="rect">
            <a:avLst/>
          </a:prstGeom>
        </p:spPr>
      </p:pic>
      <p:pic>
        <p:nvPicPr>
          <p:cNvPr id="5" name="Picture 4"/>
          <p:cNvPicPr>
            <a:picLocks noChangeAspect="1"/>
          </p:cNvPicPr>
          <p:nvPr/>
        </p:nvPicPr>
        <p:blipFill>
          <a:blip r:embed="rId4"/>
          <a:stretch>
            <a:fillRect/>
          </a:stretch>
        </p:blipFill>
        <p:spPr>
          <a:xfrm>
            <a:off x="4381500" y="3424835"/>
            <a:ext cx="2533650" cy="2143858"/>
          </a:xfrm>
          <a:prstGeom prst="rect">
            <a:avLst/>
          </a:prstGeom>
        </p:spPr>
      </p:pic>
      <p:pic>
        <p:nvPicPr>
          <p:cNvPr id="6" name="Picture 5"/>
          <p:cNvPicPr>
            <a:picLocks noChangeAspect="1"/>
          </p:cNvPicPr>
          <p:nvPr/>
        </p:nvPicPr>
        <p:blipFill>
          <a:blip r:embed="rId5"/>
          <a:stretch>
            <a:fillRect/>
          </a:stretch>
        </p:blipFill>
        <p:spPr>
          <a:xfrm>
            <a:off x="7334251" y="3291485"/>
            <a:ext cx="2310933" cy="2279222"/>
          </a:xfrm>
          <a:prstGeom prst="rect">
            <a:avLst/>
          </a:prstGeom>
        </p:spPr>
      </p:pic>
    </p:spTree>
    <p:extLst>
      <p:ext uri="{BB962C8B-B14F-4D97-AF65-F5344CB8AC3E}">
        <p14:creationId xmlns:p14="http://schemas.microsoft.com/office/powerpoint/2010/main" val="3452252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Sparging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This is rinsing the sugars from the grains! </a:t>
            </a:r>
          </a:p>
          <a:p>
            <a:r>
              <a:rPr lang="en-US" dirty="0"/>
              <a:t>A good </a:t>
            </a:r>
            <a:r>
              <a:rPr lang="en-US" dirty="0" err="1"/>
              <a:t>sparge</a:t>
            </a:r>
            <a:r>
              <a:rPr lang="en-US" dirty="0"/>
              <a:t> is required for a decent extraction percentage.</a:t>
            </a:r>
          </a:p>
          <a:p>
            <a:r>
              <a:rPr lang="en-US" dirty="0"/>
              <a:t>Batch </a:t>
            </a:r>
            <a:r>
              <a:rPr lang="en-US" dirty="0" err="1"/>
              <a:t>Sparge</a:t>
            </a:r>
            <a:endParaRPr lang="en-US" dirty="0"/>
          </a:p>
          <a:p>
            <a:pPr lvl="1"/>
            <a:r>
              <a:rPr lang="en-US" dirty="0"/>
              <a:t>Empty the mash </a:t>
            </a:r>
            <a:r>
              <a:rPr lang="en-US" dirty="0" err="1"/>
              <a:t>tun</a:t>
            </a:r>
            <a:r>
              <a:rPr lang="en-US" dirty="0"/>
              <a:t> into the boil kettle</a:t>
            </a:r>
          </a:p>
          <a:p>
            <a:pPr lvl="1"/>
            <a:r>
              <a:rPr lang="en-US" dirty="0"/>
              <a:t>Refill, do it again.</a:t>
            </a:r>
          </a:p>
          <a:p>
            <a:r>
              <a:rPr lang="en-US" dirty="0" err="1"/>
              <a:t>Continouos</a:t>
            </a:r>
            <a:r>
              <a:rPr lang="en-US" dirty="0"/>
              <a:t> </a:t>
            </a:r>
            <a:r>
              <a:rPr lang="en-US" dirty="0" err="1"/>
              <a:t>Sparge</a:t>
            </a:r>
            <a:endParaRPr lang="en-US" dirty="0"/>
          </a:p>
          <a:p>
            <a:pPr lvl="1"/>
            <a:r>
              <a:rPr lang="en-US" dirty="0"/>
              <a:t>Add water at the same rate you are draining it into the mash kettle.</a:t>
            </a:r>
          </a:p>
          <a:p>
            <a:pPr lvl="1"/>
            <a:endParaRPr lang="en-US" dirty="0"/>
          </a:p>
          <a:p>
            <a:r>
              <a:rPr lang="en-US" dirty="0" err="1"/>
              <a:t>Sparge</a:t>
            </a:r>
            <a:r>
              <a:rPr lang="en-US" dirty="0"/>
              <a:t> until you get a 1.008 gravity measurement or you have enough wort.</a:t>
            </a:r>
          </a:p>
          <a:p>
            <a:pPr lvl="1"/>
            <a:r>
              <a:rPr lang="en-US" dirty="0"/>
              <a:t>Whichever is first.</a:t>
            </a:r>
          </a:p>
        </p:txBody>
      </p:sp>
    </p:spTree>
    <p:extLst>
      <p:ext uri="{BB962C8B-B14F-4D97-AF65-F5344CB8AC3E}">
        <p14:creationId xmlns:p14="http://schemas.microsoft.com/office/powerpoint/2010/main" val="1668636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a:t>
            </a:r>
          </a:p>
        </p:txBody>
      </p:sp>
      <p:sp>
        <p:nvSpPr>
          <p:cNvPr id="3" name="Content Placeholder 2"/>
          <p:cNvSpPr>
            <a:spLocks noGrp="1"/>
          </p:cNvSpPr>
          <p:nvPr>
            <p:ph idx="1"/>
          </p:nvPr>
        </p:nvSpPr>
        <p:spPr/>
        <p:txBody>
          <a:bodyPr>
            <a:normAutofit/>
          </a:bodyPr>
          <a:lstStyle/>
          <a:p>
            <a:r>
              <a:rPr lang="en-US" dirty="0"/>
              <a:t>The amount of sugar in your wort is measured based on a Gravity measurement.</a:t>
            </a:r>
          </a:p>
          <a:p>
            <a:endParaRPr lang="en-US" dirty="0"/>
          </a:p>
          <a:p>
            <a:r>
              <a:rPr lang="en-US" dirty="0"/>
              <a:t>You measure gravity using a hydrometer or refractometer!</a:t>
            </a:r>
          </a:p>
          <a:p>
            <a:endParaRPr lang="en-US" dirty="0"/>
          </a:p>
          <a:p>
            <a:r>
              <a:rPr lang="en-US" dirty="0"/>
              <a:t>ABV = (Starting Gravity – Final Gravity) * 131.25</a:t>
            </a:r>
          </a:p>
          <a:p>
            <a:endParaRPr lang="en-US" dirty="0"/>
          </a:p>
        </p:txBody>
      </p:sp>
      <p:pic>
        <p:nvPicPr>
          <p:cNvPr id="5" name="Picture 4"/>
          <p:cNvPicPr>
            <a:picLocks noChangeAspect="1"/>
          </p:cNvPicPr>
          <p:nvPr/>
        </p:nvPicPr>
        <p:blipFill rotWithShape="1">
          <a:blip r:embed="rId3"/>
          <a:srcRect l="41052" r="13866"/>
          <a:stretch/>
        </p:blipFill>
        <p:spPr>
          <a:xfrm>
            <a:off x="2776101" y="3475016"/>
            <a:ext cx="2612571" cy="3259777"/>
          </a:xfrm>
          <a:prstGeom prst="rect">
            <a:avLst/>
          </a:prstGeom>
        </p:spPr>
      </p:pic>
      <p:pic>
        <p:nvPicPr>
          <p:cNvPr id="7" name="Picture 6"/>
          <p:cNvPicPr>
            <a:picLocks noChangeAspect="1"/>
          </p:cNvPicPr>
          <p:nvPr/>
        </p:nvPicPr>
        <p:blipFill>
          <a:blip r:embed="rId4"/>
          <a:stretch>
            <a:fillRect/>
          </a:stretch>
        </p:blipFill>
        <p:spPr>
          <a:xfrm rot="5400000">
            <a:off x="7295037" y="2993140"/>
            <a:ext cx="4399805" cy="2474890"/>
          </a:xfrm>
          <a:prstGeom prst="rect">
            <a:avLst/>
          </a:prstGeom>
        </p:spPr>
      </p:pic>
    </p:spTree>
    <p:extLst>
      <p:ext uri="{BB962C8B-B14F-4D97-AF65-F5344CB8AC3E}">
        <p14:creationId xmlns:p14="http://schemas.microsoft.com/office/powerpoint/2010/main" val="898937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Boil for an hour!  </a:t>
            </a:r>
          </a:p>
          <a:p>
            <a:pPr lvl="1"/>
            <a:r>
              <a:rPr lang="en-US" dirty="0"/>
              <a:t>Boil overs are bad and horrible to clean up.</a:t>
            </a:r>
          </a:p>
          <a:p>
            <a:pPr lvl="1"/>
            <a:r>
              <a:rPr lang="en-US" dirty="0"/>
              <a:t>Turn the heat down once the boil starts.  </a:t>
            </a:r>
          </a:p>
          <a:p>
            <a:pPr lvl="2"/>
            <a:r>
              <a:rPr lang="en-US" dirty="0"/>
              <a:t>Saves on energy costs and prevents boil overs.</a:t>
            </a:r>
          </a:p>
          <a:p>
            <a:pPr marL="457200" lvl="1" indent="0">
              <a:buNone/>
            </a:pPr>
            <a:endParaRPr lang="en-US" dirty="0"/>
          </a:p>
          <a:p>
            <a:r>
              <a:rPr lang="en-US" dirty="0"/>
              <a:t>Add hops as you desire.</a:t>
            </a:r>
          </a:p>
          <a:p>
            <a:pPr lvl="1"/>
            <a:r>
              <a:rPr lang="en-US" dirty="0"/>
              <a:t>There is a lot of hops science out there.</a:t>
            </a:r>
          </a:p>
          <a:p>
            <a:pPr lvl="1"/>
            <a:r>
              <a:rPr lang="en-US" dirty="0"/>
              <a:t>General rule for hops?  If you like the smell you will like it in your beer.</a:t>
            </a:r>
          </a:p>
          <a:p>
            <a:pPr lvl="1"/>
            <a:r>
              <a:rPr lang="en-US" dirty="0"/>
              <a:t>Your pallet is going to evolve as you homebrew.  </a:t>
            </a:r>
          </a:p>
          <a:p>
            <a:pPr lvl="1"/>
            <a:r>
              <a:rPr lang="en-US" dirty="0"/>
              <a:t>The strong hoppy character of a beer will fade quickly. (90 days).  Drink up.</a:t>
            </a:r>
          </a:p>
        </p:txBody>
      </p:sp>
    </p:spTree>
    <p:extLst>
      <p:ext uri="{BB962C8B-B14F-4D97-AF65-F5344CB8AC3E}">
        <p14:creationId xmlns:p14="http://schemas.microsoft.com/office/powerpoint/2010/main" val="57397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Chill</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You want to chill the wort out soon after flame out.  </a:t>
            </a:r>
          </a:p>
          <a:p>
            <a:r>
              <a:rPr lang="en-US" dirty="0"/>
              <a:t>Chill the wort a few degrees colder than fermentation temperature.</a:t>
            </a:r>
          </a:p>
          <a:p>
            <a:r>
              <a:rPr lang="en-US" dirty="0"/>
              <a:t>Agitate the beer as you chill it.  </a:t>
            </a:r>
          </a:p>
          <a:p>
            <a:endParaRPr lang="en-US" dirty="0"/>
          </a:p>
          <a:p>
            <a:r>
              <a:rPr lang="en-US" dirty="0"/>
              <a:t>Why Chill?  Dimethyl Sulfide sucks.  Once you taste it, the beer is ruined.  </a:t>
            </a:r>
          </a:p>
          <a:p>
            <a:r>
              <a:rPr lang="en-US" dirty="0"/>
              <a:t>Immersion Chiller</a:t>
            </a:r>
          </a:p>
          <a:p>
            <a:r>
              <a:rPr lang="en-US" dirty="0"/>
              <a:t>Plate Chiller</a:t>
            </a:r>
          </a:p>
          <a:p>
            <a:r>
              <a:rPr lang="en-US" dirty="0"/>
              <a:t>Ice Bath</a:t>
            </a:r>
          </a:p>
          <a:p>
            <a:r>
              <a:rPr lang="en-US" dirty="0"/>
              <a:t>Combo</a:t>
            </a:r>
          </a:p>
        </p:txBody>
      </p:sp>
      <p:pic>
        <p:nvPicPr>
          <p:cNvPr id="4" name="Picture 3"/>
          <p:cNvPicPr>
            <a:picLocks noChangeAspect="1"/>
          </p:cNvPicPr>
          <p:nvPr/>
        </p:nvPicPr>
        <p:blipFill>
          <a:blip r:embed="rId3"/>
          <a:stretch>
            <a:fillRect/>
          </a:stretch>
        </p:blipFill>
        <p:spPr>
          <a:xfrm>
            <a:off x="9572625" y="1576387"/>
            <a:ext cx="1809750" cy="4162425"/>
          </a:xfrm>
          <a:prstGeom prst="rect">
            <a:avLst/>
          </a:prstGeom>
        </p:spPr>
      </p:pic>
    </p:spTree>
    <p:extLst>
      <p:ext uri="{BB962C8B-B14F-4D97-AF65-F5344CB8AC3E}">
        <p14:creationId xmlns:p14="http://schemas.microsoft.com/office/powerpoint/2010/main" val="317575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r>
              <a:rPr lang="en-US" dirty="0"/>
              <a:t>LET’S MAKE SOME BEER!</a:t>
            </a:r>
          </a:p>
        </p:txBody>
      </p:sp>
    </p:spTree>
    <p:extLst>
      <p:ext uri="{BB962C8B-B14F-4D97-AF65-F5344CB8AC3E}">
        <p14:creationId xmlns:p14="http://schemas.microsoft.com/office/powerpoint/2010/main" val="402813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p:txBody>
          <a:bodyPr>
            <a:normAutofit/>
          </a:bodyPr>
          <a:lstStyle/>
          <a:p>
            <a:pPr marL="0" indent="0">
              <a:buNone/>
            </a:pPr>
            <a:endParaRPr lang="en-US" dirty="0"/>
          </a:p>
          <a:p>
            <a:r>
              <a:rPr lang="en-US" dirty="0" err="1"/>
              <a:t>Wort</a:t>
            </a:r>
            <a:r>
              <a:rPr lang="en-US" dirty="0"/>
              <a:t> + yeast + time = BEER</a:t>
            </a:r>
          </a:p>
          <a:p>
            <a:endParaRPr lang="en-US" dirty="0"/>
          </a:p>
          <a:p>
            <a:r>
              <a:rPr lang="en-US" dirty="0"/>
              <a:t>Step by Step </a:t>
            </a:r>
          </a:p>
          <a:p>
            <a:pPr lvl="1"/>
            <a:r>
              <a:rPr lang="en-US" dirty="0"/>
              <a:t>Add the chilled </a:t>
            </a:r>
            <a:r>
              <a:rPr lang="en-US" dirty="0" err="1"/>
              <a:t>wort</a:t>
            </a:r>
            <a:r>
              <a:rPr lang="en-US" dirty="0"/>
              <a:t> to a fermentation vessel (Carboy)</a:t>
            </a:r>
          </a:p>
          <a:p>
            <a:pPr lvl="1"/>
            <a:r>
              <a:rPr lang="en-US" dirty="0"/>
              <a:t>Aerate the </a:t>
            </a:r>
            <a:r>
              <a:rPr lang="en-US" dirty="0" err="1"/>
              <a:t>wort</a:t>
            </a:r>
            <a:r>
              <a:rPr lang="en-US" dirty="0"/>
              <a:t>.  (shake it, pump it, </a:t>
            </a:r>
            <a:r>
              <a:rPr lang="en-US" dirty="0" err="1"/>
              <a:t>etc</a:t>
            </a:r>
            <a:r>
              <a:rPr lang="en-US" dirty="0"/>
              <a:t>)</a:t>
            </a:r>
          </a:p>
          <a:p>
            <a:pPr lvl="1"/>
            <a:r>
              <a:rPr lang="en-US" dirty="0"/>
              <a:t>Add the yeast (no more shaking / aeration!)</a:t>
            </a:r>
          </a:p>
          <a:p>
            <a:pPr lvl="1"/>
            <a:r>
              <a:rPr lang="en-US" dirty="0"/>
              <a:t>Seal it, add an airlock (or a </a:t>
            </a:r>
            <a:r>
              <a:rPr lang="en-US" dirty="0" err="1"/>
              <a:t>blowoff</a:t>
            </a:r>
            <a:r>
              <a:rPr lang="en-US"/>
              <a:t> tube!)</a:t>
            </a:r>
            <a:endParaRPr lang="en-US" dirty="0"/>
          </a:p>
          <a:p>
            <a:pPr lvl="1"/>
            <a:r>
              <a:rPr lang="en-US" dirty="0"/>
              <a:t>Wait 2-3 weeks…. Don’t touch it.  </a:t>
            </a:r>
          </a:p>
          <a:p>
            <a:endParaRPr lang="en-US" dirty="0"/>
          </a:p>
        </p:txBody>
      </p:sp>
    </p:spTree>
    <p:extLst>
      <p:ext uri="{BB962C8B-B14F-4D97-AF65-F5344CB8AC3E}">
        <p14:creationId xmlns:p14="http://schemas.microsoft.com/office/powerpoint/2010/main" val="274048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a:t>
            </a:r>
          </a:p>
        </p:txBody>
      </p:sp>
      <p:sp>
        <p:nvSpPr>
          <p:cNvPr id="3" name="Content Placeholder 2"/>
          <p:cNvSpPr>
            <a:spLocks noGrp="1"/>
          </p:cNvSpPr>
          <p:nvPr>
            <p:ph idx="1"/>
          </p:nvPr>
        </p:nvSpPr>
        <p:spPr>
          <a:xfrm>
            <a:off x="609600" y="1257300"/>
            <a:ext cx="10972800" cy="863600"/>
          </a:xfrm>
        </p:spPr>
        <p:txBody>
          <a:bodyPr>
            <a:normAutofit lnSpcReduction="10000"/>
          </a:bodyPr>
          <a:lstStyle/>
          <a:p>
            <a:pPr marL="0" indent="0">
              <a:buNone/>
            </a:pPr>
            <a:endParaRPr lang="en-US" dirty="0"/>
          </a:p>
          <a:p>
            <a:r>
              <a:rPr lang="en-US" dirty="0"/>
              <a:t>Temperature is important…</a:t>
            </a:r>
          </a:p>
          <a:p>
            <a:endParaRPr lang="en-US" dirty="0"/>
          </a:p>
          <a:p>
            <a:endParaRPr lang="en-US" dirty="0"/>
          </a:p>
        </p:txBody>
      </p:sp>
      <p:pic>
        <p:nvPicPr>
          <p:cNvPr id="5" name="Picture 4">
            <a:extLst>
              <a:ext uri="{FF2B5EF4-FFF2-40B4-BE49-F238E27FC236}">
                <a16:creationId xmlns:a16="http://schemas.microsoft.com/office/drawing/2014/main" id="{7B627B04-84FE-424A-84E5-538BF846B571}"/>
              </a:ext>
            </a:extLst>
          </p:cNvPr>
          <p:cNvPicPr>
            <a:picLocks noChangeAspect="1"/>
          </p:cNvPicPr>
          <p:nvPr/>
        </p:nvPicPr>
        <p:blipFill>
          <a:blip r:embed="rId3"/>
          <a:stretch>
            <a:fillRect/>
          </a:stretch>
        </p:blipFill>
        <p:spPr>
          <a:xfrm>
            <a:off x="5054600" y="1492250"/>
            <a:ext cx="6731000" cy="5048250"/>
          </a:xfrm>
          <a:prstGeom prst="rect">
            <a:avLst/>
          </a:prstGeom>
        </p:spPr>
      </p:pic>
    </p:spTree>
    <p:extLst>
      <p:ext uri="{BB962C8B-B14F-4D97-AF65-F5344CB8AC3E}">
        <p14:creationId xmlns:p14="http://schemas.microsoft.com/office/powerpoint/2010/main" val="20349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a:t>
            </a:r>
          </a:p>
        </p:txBody>
      </p:sp>
      <p:sp>
        <p:nvSpPr>
          <p:cNvPr id="3" name="Content Placeholder 2"/>
          <p:cNvSpPr>
            <a:spLocks noGrp="1"/>
          </p:cNvSpPr>
          <p:nvPr>
            <p:ph idx="1"/>
          </p:nvPr>
        </p:nvSpPr>
        <p:spPr/>
        <p:txBody>
          <a:bodyPr>
            <a:normAutofit/>
          </a:bodyPr>
          <a:lstStyle/>
          <a:p>
            <a:pPr marL="0" indent="0">
              <a:buNone/>
            </a:pPr>
            <a:r>
              <a:rPr lang="en-US" dirty="0"/>
              <a:t>Arguably the most important part of the brewing process.</a:t>
            </a:r>
          </a:p>
          <a:p>
            <a:r>
              <a:rPr lang="en-US" dirty="0"/>
              <a:t>A complete fermentation requires enough healthy and happy yeast.</a:t>
            </a:r>
          </a:p>
          <a:p>
            <a:r>
              <a:rPr lang="en-US" dirty="0"/>
              <a:t>Lots of Yeast science available.  </a:t>
            </a:r>
          </a:p>
          <a:p>
            <a:pPr marL="0" indent="0">
              <a:buNone/>
            </a:pPr>
            <a:endParaRPr lang="en-US" dirty="0"/>
          </a:p>
          <a:p>
            <a:pPr marL="0" indent="0">
              <a:buNone/>
            </a:pPr>
            <a:r>
              <a:rPr lang="en-US" dirty="0"/>
              <a:t>Simple rule for a 5 gal batch.</a:t>
            </a:r>
          </a:p>
          <a:p>
            <a:pPr marL="0" indent="0">
              <a:buNone/>
            </a:pPr>
            <a:r>
              <a:rPr lang="en-US" dirty="0"/>
              <a:t>Low gravity beer – 1 yeast packet (&lt;50 gravity)</a:t>
            </a:r>
          </a:p>
          <a:p>
            <a:pPr marL="0" indent="0">
              <a:buNone/>
            </a:pPr>
            <a:r>
              <a:rPr lang="en-US" dirty="0"/>
              <a:t>High gravity beer – 2 yeast packets (&gt;50 gravity)</a:t>
            </a:r>
          </a:p>
          <a:p>
            <a:pPr marL="0" indent="0">
              <a:buNone/>
            </a:pPr>
            <a:endParaRPr lang="en-US" dirty="0"/>
          </a:p>
          <a:p>
            <a:pPr marL="0" indent="0">
              <a:buNone/>
            </a:pPr>
            <a:r>
              <a:rPr lang="en-US" dirty="0"/>
              <a:t>Dried yeast is awesome.  Starters are awesome too.</a:t>
            </a:r>
          </a:p>
          <a:p>
            <a:pPr marL="0" indent="0">
              <a:buNone/>
            </a:pPr>
            <a:r>
              <a:rPr lang="en-US" dirty="0"/>
              <a:t>You can’t use too much yeast.  You can absolutely use too little.</a:t>
            </a:r>
          </a:p>
        </p:txBody>
      </p:sp>
    </p:spTree>
    <p:extLst>
      <p:ext uri="{BB962C8B-B14F-4D97-AF65-F5344CB8AC3E}">
        <p14:creationId xmlns:p14="http://schemas.microsoft.com/office/powerpoint/2010/main" val="4038853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Yeast Cakes</a:t>
            </a:r>
          </a:p>
        </p:txBody>
      </p:sp>
      <p:pic>
        <p:nvPicPr>
          <p:cNvPr id="4" name="Content Placeholder 3"/>
          <p:cNvPicPr>
            <a:picLocks noGrp="1" noChangeAspect="1"/>
          </p:cNvPicPr>
          <p:nvPr>
            <p:ph idx="1"/>
          </p:nvPr>
        </p:nvPicPr>
        <p:blipFill>
          <a:blip r:embed="rId3"/>
          <a:stretch>
            <a:fillRect/>
          </a:stretch>
        </p:blipFill>
        <p:spPr>
          <a:xfrm>
            <a:off x="4263774" y="3524137"/>
            <a:ext cx="3983965" cy="3275535"/>
          </a:xfrm>
          <a:prstGeom prst="rect">
            <a:avLst/>
          </a:prstGeom>
        </p:spPr>
      </p:pic>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For high gravity beers or if the timing permits, use the yeast cake from a previous fermentation.</a:t>
            </a:r>
          </a:p>
          <a:p>
            <a:pPr lvl="1"/>
            <a:r>
              <a:rPr lang="en-US" dirty="0">
                <a:hlinkClick r:id="rId4"/>
              </a:rPr>
              <a:t>http://beersmith.com/blog/2008/07/25/yeast-washing-reusing-your-yeast/</a:t>
            </a:r>
            <a:endParaRPr lang="en-US" dirty="0"/>
          </a:p>
          <a:p>
            <a:pPr lvl="1"/>
            <a:r>
              <a:rPr lang="en-US" dirty="0">
                <a:hlinkClick r:id="rId5"/>
              </a:rPr>
              <a:t>https://www.reddit.com/r/Homebrewing/comments/33p6g8/reusing_the_yeast_cake/</a:t>
            </a:r>
            <a:endParaRPr lang="en-US" dirty="0"/>
          </a:p>
          <a:p>
            <a:pPr lvl="1"/>
            <a:endParaRPr lang="en-US" dirty="0"/>
          </a:p>
          <a:p>
            <a:r>
              <a:rPr lang="en-US" dirty="0"/>
              <a:t>Or, find your local brewer and ask for some of their yeast.</a:t>
            </a:r>
          </a:p>
          <a:p>
            <a:pPr marL="0" indent="0">
              <a:buFont typeface="Wingdings 3" panose="05040102010807070707" pitchFamily="18" charset="2"/>
              <a:buNone/>
            </a:pPr>
            <a:endParaRPr lang="en-US" dirty="0"/>
          </a:p>
        </p:txBody>
      </p:sp>
    </p:spTree>
    <p:extLst>
      <p:ext uri="{BB962C8B-B14F-4D97-AF65-F5344CB8AC3E}">
        <p14:creationId xmlns:p14="http://schemas.microsoft.com/office/powerpoint/2010/main" val="267400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Fermentation Vessels</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Plastic vs Glass</a:t>
            </a:r>
          </a:p>
          <a:p>
            <a:r>
              <a:rPr lang="en-US" dirty="0"/>
              <a:t>Glass</a:t>
            </a:r>
          </a:p>
          <a:p>
            <a:pPr marL="457200" lvl="1" indent="0">
              <a:buNone/>
            </a:pPr>
            <a:r>
              <a:rPr lang="en-US" dirty="0"/>
              <a:t>Fragile, Harder to clean, expensive.</a:t>
            </a:r>
          </a:p>
          <a:p>
            <a:pPr marL="457200" lvl="1" indent="0">
              <a:buNone/>
            </a:pPr>
            <a:r>
              <a:rPr lang="en-US" dirty="0"/>
              <a:t>Looks amazing, lasts longer.</a:t>
            </a:r>
          </a:p>
          <a:p>
            <a:r>
              <a:rPr lang="en-US" dirty="0"/>
              <a:t>Plastic</a:t>
            </a:r>
          </a:p>
          <a:p>
            <a:pPr marL="457200" lvl="1" indent="0">
              <a:buNone/>
            </a:pPr>
            <a:r>
              <a:rPr lang="en-US" dirty="0"/>
              <a:t>Durable, easy to clean, cheap.</a:t>
            </a:r>
          </a:p>
          <a:p>
            <a:pPr marL="457200" lvl="1" indent="0">
              <a:buNone/>
            </a:pPr>
            <a:r>
              <a:rPr lang="en-US" dirty="0"/>
              <a:t>20-25 brews or until scratched before replacement.</a:t>
            </a:r>
          </a:p>
          <a:p>
            <a:pPr marL="457200" lvl="1" indent="0">
              <a:buNone/>
            </a:pPr>
            <a:r>
              <a:rPr lang="en-US" dirty="0"/>
              <a:t>Lids can lose their seal.  (they still work)</a:t>
            </a:r>
          </a:p>
        </p:txBody>
      </p:sp>
    </p:spTree>
    <p:extLst>
      <p:ext uri="{BB962C8B-B14F-4D97-AF65-F5344CB8AC3E}">
        <p14:creationId xmlns:p14="http://schemas.microsoft.com/office/powerpoint/2010/main" val="189027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Fermentation</a:t>
            </a:r>
          </a:p>
        </p:txBody>
      </p:sp>
      <p:sp>
        <p:nvSpPr>
          <p:cNvPr id="7" name="Content Placeholder 2"/>
          <p:cNvSpPr txBox="1">
            <a:spLocks/>
          </p:cNvSpPr>
          <p:nvPr/>
        </p:nvSpPr>
        <p:spPr>
          <a:xfrm>
            <a:off x="609599" y="1257300"/>
            <a:ext cx="11177587"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a:t>Moving the wort to a new container (carboy) after primary fermentation to help reduce off flavors.</a:t>
            </a:r>
          </a:p>
          <a:p>
            <a:pPr marL="0" indent="0">
              <a:buNone/>
            </a:pPr>
            <a:endParaRPr lang="en-US" dirty="0"/>
          </a:p>
          <a:p>
            <a:pPr marL="0" indent="0">
              <a:buNone/>
            </a:pPr>
            <a:r>
              <a:rPr lang="en-US" dirty="0"/>
              <a:t>Generally not needed for a 5 gal batch.   It is more important for 500 gal batches.</a:t>
            </a:r>
          </a:p>
          <a:p>
            <a:pPr marL="0" indent="0">
              <a:buNone/>
            </a:pPr>
            <a:endParaRPr lang="en-US" dirty="0"/>
          </a:p>
          <a:p>
            <a:pPr marL="0" indent="0">
              <a:buNone/>
            </a:pPr>
            <a:r>
              <a:rPr lang="en-US" dirty="0"/>
              <a:t>Exceptions being for very high OG beers or lagers.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802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Bottling/kegging</a:t>
            </a:r>
          </a:p>
        </p:txBody>
      </p:sp>
      <p:sp>
        <p:nvSpPr>
          <p:cNvPr id="7" name="Content Placeholder 2"/>
          <p:cNvSpPr txBox="1">
            <a:spLocks/>
          </p:cNvSpPr>
          <p:nvPr/>
        </p:nvSpPr>
        <p:spPr>
          <a:xfrm>
            <a:off x="609599" y="1257300"/>
            <a:ext cx="8039101" cy="470535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Bottling</a:t>
            </a:r>
          </a:p>
          <a:p>
            <a:pPr marL="457200" lvl="1" indent="0">
              <a:buNone/>
            </a:pPr>
            <a:r>
              <a:rPr lang="en-US" dirty="0"/>
              <a:t>Wait until fermentation is DONE (bottle bombs are no fun)</a:t>
            </a:r>
          </a:p>
          <a:p>
            <a:pPr marL="457200" lvl="1" indent="0">
              <a:buNone/>
            </a:pPr>
            <a:r>
              <a:rPr lang="en-US" dirty="0"/>
              <a:t>Add a little sugar for the yeast in suspension to convert to CO2 (typically 1-3 weeks at room temp)</a:t>
            </a:r>
          </a:p>
          <a:p>
            <a:pPr marL="457200" lvl="1" indent="0">
              <a:buNone/>
            </a:pPr>
            <a:r>
              <a:rPr lang="en-US" dirty="0"/>
              <a:t>Not uncommon to have some precipitant in the bottom of the bottle</a:t>
            </a:r>
          </a:p>
          <a:p>
            <a:pPr marL="457200" lvl="1" indent="0">
              <a:buNone/>
            </a:pPr>
            <a:r>
              <a:rPr lang="en-US" dirty="0"/>
              <a:t>Use brown glass. Green/clear is evil</a:t>
            </a:r>
          </a:p>
          <a:p>
            <a:r>
              <a:rPr lang="en-US" dirty="0"/>
              <a:t>Kegging</a:t>
            </a:r>
          </a:p>
          <a:p>
            <a:pPr marL="457200" lvl="1" indent="0">
              <a:buNone/>
            </a:pPr>
            <a:r>
              <a:rPr lang="en-US" dirty="0"/>
              <a:t>Standard is 5 gallon </a:t>
            </a:r>
            <a:r>
              <a:rPr lang="en-US" dirty="0" err="1"/>
              <a:t>cornelius</a:t>
            </a:r>
            <a:r>
              <a:rPr lang="en-US" dirty="0"/>
              <a:t> “corny” kegs (soda kegs)</a:t>
            </a:r>
          </a:p>
          <a:p>
            <a:pPr marL="457200" lvl="1" indent="0">
              <a:buNone/>
            </a:pPr>
            <a:r>
              <a:rPr lang="en-US" dirty="0"/>
              <a:t>Two connector types: Pin lock and Ball lock</a:t>
            </a:r>
          </a:p>
          <a:p>
            <a:pPr marL="457200" lvl="1" indent="0">
              <a:buNone/>
            </a:pPr>
            <a:r>
              <a:rPr lang="en-US" dirty="0"/>
              <a:t>Force </a:t>
            </a:r>
            <a:r>
              <a:rPr lang="en-US" dirty="0" err="1"/>
              <a:t>carbing</a:t>
            </a:r>
            <a:r>
              <a:rPr lang="en-US" dirty="0"/>
              <a:t>: crank the CO2 pressure and rock</a:t>
            </a:r>
          </a:p>
          <a:p>
            <a:pPr marL="457200" lvl="1" indent="0">
              <a:buNone/>
            </a:pPr>
            <a:r>
              <a:rPr lang="en-US" dirty="0"/>
              <a:t>Can bottle off the keg if you want to take it with you</a:t>
            </a:r>
          </a:p>
          <a:p>
            <a:pPr marL="457200" lvl="1" indent="0">
              <a:buNone/>
            </a:pPr>
            <a:endParaRPr lang="en-US" dirty="0"/>
          </a:p>
        </p:txBody>
      </p:sp>
      <p:pic>
        <p:nvPicPr>
          <p:cNvPr id="4" name="Picture 3">
            <a:extLst>
              <a:ext uri="{FF2B5EF4-FFF2-40B4-BE49-F238E27FC236}">
                <a16:creationId xmlns:a16="http://schemas.microsoft.com/office/drawing/2014/main" id="{4FA0E6A7-8D5D-45E4-8D2A-AB8CE5F47B50}"/>
              </a:ext>
            </a:extLst>
          </p:cNvPr>
          <p:cNvPicPr>
            <a:picLocks noChangeAspect="1"/>
          </p:cNvPicPr>
          <p:nvPr/>
        </p:nvPicPr>
        <p:blipFill>
          <a:blip r:embed="rId3"/>
          <a:stretch>
            <a:fillRect/>
          </a:stretch>
        </p:blipFill>
        <p:spPr>
          <a:xfrm>
            <a:off x="8890000" y="1490842"/>
            <a:ext cx="2857500" cy="5080000"/>
          </a:xfrm>
          <a:prstGeom prst="rect">
            <a:avLst/>
          </a:prstGeom>
        </p:spPr>
      </p:pic>
    </p:spTree>
    <p:extLst>
      <p:ext uri="{BB962C8B-B14F-4D97-AF65-F5344CB8AC3E}">
        <p14:creationId xmlns:p14="http://schemas.microsoft.com/office/powerpoint/2010/main" val="2676048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Automation</a:t>
            </a:r>
          </a:p>
        </p:txBody>
      </p:sp>
      <p:sp>
        <p:nvSpPr>
          <p:cNvPr id="5" name="Text Placeholder 4"/>
          <p:cNvSpPr>
            <a:spLocks noGrp="1"/>
          </p:cNvSpPr>
          <p:nvPr>
            <p:ph type="body" idx="1"/>
          </p:nvPr>
        </p:nvSpPr>
        <p:spPr/>
        <p:txBody>
          <a:bodyPr/>
          <a:lstStyle/>
          <a:p>
            <a:r>
              <a:rPr lang="en-US" dirty="0" err="1"/>
              <a:t>IoT</a:t>
            </a:r>
            <a:r>
              <a:rPr lang="en-US" dirty="0"/>
              <a:t> - Intoxication of Things?</a:t>
            </a:r>
          </a:p>
        </p:txBody>
      </p:sp>
    </p:spTree>
    <p:extLst>
      <p:ext uri="{BB962C8B-B14F-4D97-AF65-F5344CB8AC3E}">
        <p14:creationId xmlns:p14="http://schemas.microsoft.com/office/powerpoint/2010/main" val="58364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Brewing Automation</a:t>
            </a:r>
          </a:p>
        </p:txBody>
      </p:sp>
      <p:sp>
        <p:nvSpPr>
          <p:cNvPr id="3" name="Content Placeholder 2"/>
          <p:cNvSpPr>
            <a:spLocks noGrp="1"/>
          </p:cNvSpPr>
          <p:nvPr>
            <p:ph idx="1"/>
          </p:nvPr>
        </p:nvSpPr>
        <p:spPr/>
        <p:txBody>
          <a:bodyPr>
            <a:normAutofit/>
          </a:bodyPr>
          <a:lstStyle/>
          <a:p>
            <a:r>
              <a:rPr lang="en-US" dirty="0"/>
              <a:t>You can automate some or all of the brewing process</a:t>
            </a:r>
          </a:p>
          <a:p>
            <a:r>
              <a:rPr lang="en-US" dirty="0"/>
              <a:t>Temperature is the most common measurement point</a:t>
            </a:r>
          </a:p>
          <a:p>
            <a:r>
              <a:rPr lang="en-US" dirty="0"/>
              <a:t>Challenge is regulation…electric is easier and safer, propane not so much</a:t>
            </a:r>
          </a:p>
          <a:p>
            <a:endParaRPr lang="en-US" dirty="0"/>
          </a:p>
          <a:p>
            <a:endParaRPr lang="en-US" dirty="0"/>
          </a:p>
          <a:p>
            <a:endParaRPr lang="en-US" dirty="0"/>
          </a:p>
        </p:txBody>
      </p:sp>
      <p:pic>
        <p:nvPicPr>
          <p:cNvPr id="1026" name="Picture 2" descr="Power BI mobile application">
            <a:extLst>
              <a:ext uri="{FF2B5EF4-FFF2-40B4-BE49-F238E27FC236}">
                <a16:creationId xmlns:a16="http://schemas.microsoft.com/office/drawing/2014/main" id="{12B7D406-41C4-4E35-AC4A-56361A84F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180" y="2917825"/>
            <a:ext cx="2099310" cy="3498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aspberrypi-thermal-sensors">
            <a:extLst>
              <a:ext uri="{FF2B5EF4-FFF2-40B4-BE49-F238E27FC236}">
                <a16:creationId xmlns:a16="http://schemas.microsoft.com/office/drawing/2014/main" id="{91C56998-54A5-4552-8F58-14C21DEA3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85" y="2917825"/>
            <a:ext cx="3498850" cy="349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629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LINKS</a:t>
            </a:r>
          </a:p>
        </p:txBody>
      </p:sp>
      <p:sp>
        <p:nvSpPr>
          <p:cNvPr id="3" name="Content Placeholder 2"/>
          <p:cNvSpPr>
            <a:spLocks noGrp="1"/>
          </p:cNvSpPr>
          <p:nvPr>
            <p:ph idx="1"/>
          </p:nvPr>
        </p:nvSpPr>
        <p:spPr/>
        <p:txBody>
          <a:bodyPr>
            <a:normAutofit/>
          </a:bodyPr>
          <a:lstStyle/>
          <a:p>
            <a:r>
              <a:rPr lang="en-US" dirty="0">
                <a:hlinkClick r:id="rId3"/>
              </a:rPr>
              <a:t>Homebrewfinds</a:t>
            </a:r>
            <a:r>
              <a:rPr lang="en-US" dirty="0"/>
              <a:t>.com – Great for getting deals on brewing stuff</a:t>
            </a:r>
          </a:p>
          <a:p>
            <a:r>
              <a:rPr lang="en-US" dirty="0">
                <a:hlinkClick r:id="rId4"/>
              </a:rPr>
              <a:t>Homebrewtalk.com </a:t>
            </a:r>
            <a:r>
              <a:rPr lang="en-US" dirty="0"/>
              <a:t>– Brewing discussion forum. TONS of recipes, tips, and info</a:t>
            </a:r>
          </a:p>
          <a:p>
            <a:r>
              <a:rPr lang="en-US" dirty="0">
                <a:hlinkClick r:id="rId5"/>
              </a:rPr>
              <a:t>https://www.brewersfriend.com/dilution-and-boiloff-gravity-calculator/</a:t>
            </a:r>
            <a:r>
              <a:rPr lang="en-US" dirty="0"/>
              <a:t> - Useful gravity </a:t>
            </a:r>
            <a:r>
              <a:rPr lang="en-US" dirty="0" err="1"/>
              <a:t>calc</a:t>
            </a:r>
            <a:endParaRPr lang="en-US" dirty="0"/>
          </a:p>
          <a:p>
            <a:r>
              <a:rPr lang="en-US" dirty="0">
                <a:hlinkClick r:id="rId6"/>
              </a:rPr>
              <a:t>https://www.bjcp.org/stylecenter.php</a:t>
            </a:r>
            <a:r>
              <a:rPr lang="en-US" dirty="0"/>
              <a:t> -  Style guidelines for certified beer judging</a:t>
            </a:r>
          </a:p>
          <a:p>
            <a:r>
              <a:rPr lang="en-US" dirty="0">
                <a:hlinkClick r:id="rId7"/>
              </a:rPr>
              <a:t>http://www.beersmith.com</a:t>
            </a:r>
            <a:r>
              <a:rPr lang="en-US" dirty="0"/>
              <a:t> – </a:t>
            </a:r>
            <a:r>
              <a:rPr lang="en-US" dirty="0" err="1"/>
              <a:t>BeerSmith</a:t>
            </a:r>
            <a:r>
              <a:rPr lang="en-US" dirty="0"/>
              <a:t> brewing software (check out podcast too!)</a:t>
            </a:r>
          </a:p>
          <a:p>
            <a:r>
              <a:rPr lang="en-US" dirty="0">
                <a:solidFill>
                  <a:srgbClr val="FF0000"/>
                </a:solidFill>
                <a:hlinkClick r:id="rId8"/>
              </a:rPr>
              <a:t>http://bit.ly/beeriot</a:t>
            </a:r>
            <a:r>
              <a:rPr lang="en-US" dirty="0">
                <a:solidFill>
                  <a:srgbClr val="FF0000"/>
                </a:solidFill>
              </a:rPr>
              <a:t> </a:t>
            </a:r>
            <a:r>
              <a:rPr lang="en-US" dirty="0"/>
              <a:t>- Brewing with Windows </a:t>
            </a:r>
            <a:r>
              <a:rPr lang="en-US" dirty="0" err="1"/>
              <a:t>IoT</a:t>
            </a:r>
            <a:endParaRPr lang="en-US" dirty="0"/>
          </a:p>
          <a:p>
            <a:r>
              <a:rPr lang="en-US" dirty="0">
                <a:hlinkClick r:id="rId9"/>
              </a:rPr>
              <a:t>http://howtobrew.com</a:t>
            </a:r>
            <a:r>
              <a:rPr lang="en-US" dirty="0"/>
              <a:t> – John Palmer’s brew guide.</a:t>
            </a:r>
          </a:p>
          <a:p>
            <a:r>
              <a:rPr lang="en-US" dirty="0">
                <a:hlinkClick r:id="rId10"/>
              </a:rPr>
              <a:t>http://reddit.com/r/homebrewing</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8417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800" dirty="0"/>
              <a:t>Why do we brew?</a:t>
            </a:r>
          </a:p>
          <a:p>
            <a:pPr marL="0" indent="0">
              <a:buNone/>
            </a:pPr>
            <a:endParaRPr lang="en-US" sz="2800" dirty="0"/>
          </a:p>
          <a:p>
            <a:r>
              <a:rPr lang="en-US" sz="2800" dirty="0"/>
              <a:t>Brewing Basics - How does one brew?</a:t>
            </a:r>
          </a:p>
          <a:p>
            <a:endParaRPr lang="en-US" sz="2800" dirty="0"/>
          </a:p>
          <a:p>
            <a:r>
              <a:rPr lang="en-US" sz="2800" dirty="0"/>
              <a:t>Advanced Brewing – How do I take it to the next level?</a:t>
            </a:r>
          </a:p>
          <a:p>
            <a:endParaRPr lang="en-US" sz="2800" dirty="0"/>
          </a:p>
          <a:p>
            <a:r>
              <a:rPr lang="en-US" sz="2800" dirty="0"/>
              <a:t>Tips and Tricks</a:t>
            </a:r>
          </a:p>
          <a:p>
            <a:endParaRPr lang="en-US" dirty="0"/>
          </a:p>
          <a:p>
            <a:endParaRPr lang="en-US" dirty="0"/>
          </a:p>
          <a:p>
            <a:endParaRPr lang="en-US" dirty="0"/>
          </a:p>
        </p:txBody>
      </p:sp>
    </p:spTree>
    <p:extLst>
      <p:ext uri="{BB962C8B-B14F-4D97-AF65-F5344CB8AC3E}">
        <p14:creationId xmlns:p14="http://schemas.microsoft.com/office/powerpoint/2010/main" val="49818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78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04223"/>
            <a:ext cx="10058400" cy="3730913"/>
          </a:xfrm>
          <a:prstGeom prst="rect">
            <a:avLst/>
          </a:prstGeom>
        </p:spPr>
      </p:pic>
      <p:sp>
        <p:nvSpPr>
          <p:cNvPr id="2" name="Rectangle 1"/>
          <p:cNvSpPr/>
          <p:nvPr/>
        </p:nvSpPr>
        <p:spPr>
          <a:xfrm>
            <a:off x="10671048" y="6309360"/>
            <a:ext cx="150876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92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553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
        <p:nvSpPr>
          <p:cNvPr id="3" name="Content Placeholder 2"/>
          <p:cNvSpPr>
            <a:spLocks noGrp="1"/>
          </p:cNvSpPr>
          <p:nvPr>
            <p:ph idx="1"/>
          </p:nvPr>
        </p:nvSpPr>
        <p:spPr/>
        <p:txBody>
          <a:bodyPr/>
          <a:lstStyle/>
          <a:p>
            <a:r>
              <a:rPr lang="en-US" dirty="0"/>
              <a:t>Line1</a:t>
            </a:r>
          </a:p>
          <a:p>
            <a:pPr lvl="1"/>
            <a:r>
              <a:rPr lang="en-US" dirty="0"/>
              <a:t>Bullet Level 1</a:t>
            </a:r>
          </a:p>
          <a:p>
            <a:pPr lvl="2"/>
            <a:r>
              <a:rPr lang="en-US" dirty="0"/>
              <a:t>Bullet Level 2</a:t>
            </a:r>
          </a:p>
          <a:p>
            <a:pPr lvl="3"/>
            <a:r>
              <a:rPr lang="en-US" dirty="0"/>
              <a:t>Bullet Level 3</a:t>
            </a:r>
          </a:p>
          <a:p>
            <a:endParaRPr lang="en-US" dirty="0"/>
          </a:p>
        </p:txBody>
      </p:sp>
    </p:spTree>
    <p:extLst>
      <p:ext uri="{BB962C8B-B14F-4D97-AF65-F5344CB8AC3E}">
        <p14:creationId xmlns:p14="http://schemas.microsoft.com/office/powerpoint/2010/main" val="912164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Title</a:t>
            </a:r>
          </a:p>
        </p:txBody>
      </p:sp>
      <p:sp>
        <p:nvSpPr>
          <p:cNvPr id="5" name="Content Placeholder 4"/>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1895725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Text Only with Border</a:t>
            </a:r>
          </a:p>
          <a:p>
            <a:pPr lvl="1"/>
            <a:r>
              <a:rPr lang="en-US" dirty="0"/>
              <a:t>Level 1</a:t>
            </a:r>
          </a:p>
          <a:p>
            <a:pPr lvl="2"/>
            <a:r>
              <a:rPr lang="en-US" dirty="0"/>
              <a:t>Level 2 </a:t>
            </a:r>
          </a:p>
          <a:p>
            <a:pPr lvl="3"/>
            <a:r>
              <a:rPr lang="en-US" dirty="0"/>
              <a:t>Level 3</a:t>
            </a:r>
          </a:p>
        </p:txBody>
      </p:sp>
    </p:spTree>
    <p:extLst>
      <p:ext uri="{BB962C8B-B14F-4D97-AF65-F5344CB8AC3E}">
        <p14:creationId xmlns:p14="http://schemas.microsoft.com/office/powerpoint/2010/main" val="65928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Text Only (Red)</a:t>
            </a:r>
          </a:p>
          <a:p>
            <a:pPr lvl="1"/>
            <a:r>
              <a:rPr lang="en-US" dirty="0"/>
              <a:t>Level 1</a:t>
            </a:r>
          </a:p>
          <a:p>
            <a:pPr lvl="2"/>
            <a:r>
              <a:rPr lang="en-US" dirty="0"/>
              <a:t>Level 2</a:t>
            </a:r>
          </a:p>
          <a:p>
            <a:pPr lvl="3"/>
            <a:r>
              <a:rPr lang="en-US" dirty="0"/>
              <a:t>Level 3</a:t>
            </a:r>
          </a:p>
        </p:txBody>
      </p:sp>
    </p:spTree>
    <p:extLst>
      <p:ext uri="{BB962C8B-B14F-4D97-AF65-F5344CB8AC3E}">
        <p14:creationId xmlns:p14="http://schemas.microsoft.com/office/powerpoint/2010/main" val="2094311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a:t>
            </a:r>
          </a:p>
        </p:txBody>
      </p:sp>
      <p:sp>
        <p:nvSpPr>
          <p:cNvPr id="4" name="Content Placeholder 3"/>
          <p:cNvSpPr>
            <a:spLocks noGrp="1"/>
          </p:cNvSpPr>
          <p:nvPr>
            <p:ph sz="half" idx="1"/>
          </p:nvPr>
        </p:nvSpPr>
        <p:spPr/>
        <p:txBody>
          <a:bodyPr/>
          <a:lstStyle/>
          <a:p>
            <a:r>
              <a:rPr lang="en-US" dirty="0"/>
              <a:t>Text 1</a:t>
            </a:r>
          </a:p>
          <a:p>
            <a:pPr lvl="1"/>
            <a:r>
              <a:rPr lang="en-US" dirty="0"/>
              <a:t>Level 1</a:t>
            </a:r>
          </a:p>
          <a:p>
            <a:pPr lvl="2"/>
            <a:r>
              <a:rPr lang="en-US" dirty="0"/>
              <a:t>Level 2</a:t>
            </a:r>
          </a:p>
          <a:p>
            <a:pPr lvl="3"/>
            <a:r>
              <a:rPr lang="en-US" dirty="0"/>
              <a:t>Level 3</a:t>
            </a:r>
          </a:p>
          <a:p>
            <a:endParaRPr lang="en-US" dirty="0"/>
          </a:p>
        </p:txBody>
      </p:sp>
      <p:sp>
        <p:nvSpPr>
          <p:cNvPr id="5" name="Content Placeholder 4"/>
          <p:cNvSpPr>
            <a:spLocks noGrp="1"/>
          </p:cNvSpPr>
          <p:nvPr>
            <p:ph sz="half" idx="2"/>
          </p:nvPr>
        </p:nvSpPr>
        <p:spPr/>
        <p:txBody>
          <a:bodyPr/>
          <a:lstStyle/>
          <a:p>
            <a:r>
              <a:rPr lang="en-US" dirty="0"/>
              <a:t>Text 2</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2554539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Title</a:t>
            </a:r>
          </a:p>
        </p:txBody>
      </p:sp>
      <p:sp>
        <p:nvSpPr>
          <p:cNvPr id="6" name="Text Placeholder 5"/>
          <p:cNvSpPr>
            <a:spLocks noGrp="1"/>
          </p:cNvSpPr>
          <p:nvPr>
            <p:ph type="body" idx="1"/>
          </p:nvPr>
        </p:nvSpPr>
        <p:spPr/>
        <p:txBody>
          <a:bodyPr/>
          <a:lstStyle/>
          <a:p>
            <a:r>
              <a:rPr lang="en-US" dirty="0"/>
              <a:t>Section 1</a:t>
            </a:r>
          </a:p>
        </p:txBody>
      </p:sp>
      <p:sp>
        <p:nvSpPr>
          <p:cNvPr id="7" name="Content Placeholder 6"/>
          <p:cNvSpPr>
            <a:spLocks noGrp="1"/>
          </p:cNvSpPr>
          <p:nvPr>
            <p:ph sz="half" idx="2"/>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
        <p:nvSpPr>
          <p:cNvPr id="8" name="Text Placeholder 7"/>
          <p:cNvSpPr>
            <a:spLocks noGrp="1"/>
          </p:cNvSpPr>
          <p:nvPr>
            <p:ph type="body" sz="quarter" idx="3"/>
          </p:nvPr>
        </p:nvSpPr>
        <p:spPr/>
        <p:txBody>
          <a:bodyPr/>
          <a:lstStyle/>
          <a:p>
            <a:r>
              <a:rPr lang="en-US" dirty="0"/>
              <a:t>Section 2</a:t>
            </a:r>
          </a:p>
        </p:txBody>
      </p:sp>
      <p:sp>
        <p:nvSpPr>
          <p:cNvPr id="9" name="Content Placeholder 8"/>
          <p:cNvSpPr>
            <a:spLocks noGrp="1"/>
          </p:cNvSpPr>
          <p:nvPr>
            <p:ph sz="quarter" idx="4"/>
          </p:nvPr>
        </p:nvSpPr>
        <p:spPr/>
        <p:txBody>
          <a:bodyPr/>
          <a:lstStyle/>
          <a:p>
            <a:r>
              <a:rPr lang="en-US" dirty="0"/>
              <a:t>Text</a:t>
            </a:r>
          </a:p>
          <a:p>
            <a:pPr lvl="1"/>
            <a:r>
              <a:rPr lang="en-US" dirty="0"/>
              <a:t>Level 1</a:t>
            </a:r>
          </a:p>
          <a:p>
            <a:pPr lvl="2"/>
            <a:r>
              <a:rPr lang="en-US" dirty="0"/>
              <a:t>Level 2</a:t>
            </a:r>
          </a:p>
          <a:p>
            <a:pPr lvl="3"/>
            <a:r>
              <a:rPr lang="en-US" dirty="0"/>
              <a:t>Level 3</a:t>
            </a:r>
          </a:p>
          <a:p>
            <a:endParaRPr lang="en-US" dirty="0"/>
          </a:p>
        </p:txBody>
      </p:sp>
    </p:spTree>
    <p:extLst>
      <p:ext uri="{BB962C8B-B14F-4D97-AF65-F5344CB8AC3E}">
        <p14:creationId xmlns:p14="http://schemas.microsoft.com/office/powerpoint/2010/main" val="3003455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Demo Title</a:t>
            </a:r>
          </a:p>
        </p:txBody>
      </p:sp>
    </p:spTree>
    <p:extLst>
      <p:ext uri="{BB962C8B-B14F-4D97-AF65-F5344CB8AC3E}">
        <p14:creationId xmlns:p14="http://schemas.microsoft.com/office/powerpoint/2010/main" val="321605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8800" dirty="0"/>
              <a:t>“This is actually  good”</a:t>
            </a:r>
          </a:p>
          <a:p>
            <a:pPr marL="0" indent="0" algn="ctr">
              <a:buNone/>
            </a:pPr>
            <a:r>
              <a:rPr lang="en-US" sz="3000" dirty="0"/>
              <a:t>-People who drink your homebrew</a:t>
            </a:r>
          </a:p>
        </p:txBody>
      </p:sp>
    </p:spTree>
    <p:extLst>
      <p:ext uri="{BB962C8B-B14F-4D97-AF65-F5344CB8AC3E}">
        <p14:creationId xmlns:p14="http://schemas.microsoft.com/office/powerpoint/2010/main" val="305918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58" y="453313"/>
            <a:ext cx="457200" cy="457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229" y="453399"/>
            <a:ext cx="457200" cy="457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53399"/>
            <a:ext cx="457200" cy="457200"/>
          </a:xfrm>
          <a:prstGeom prst="rect">
            <a:avLst/>
          </a:prstGeom>
        </p:spPr>
      </p:pic>
      <p:pic>
        <p:nvPicPr>
          <p:cNvPr id="15" name="Pictur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3629" y="1070428"/>
            <a:ext cx="1219200" cy="1219200"/>
          </a:xfrm>
          <a:prstGeom prst="rect">
            <a:avLst/>
          </a:prstGeom>
        </p:spPr>
      </p:pic>
      <p:pic>
        <p:nvPicPr>
          <p:cNvPr id="279" name="Picture 27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950029" y="1070428"/>
            <a:ext cx="1219200" cy="1219200"/>
          </a:xfrm>
          <a:prstGeom prst="rect">
            <a:avLst/>
          </a:prstGeom>
        </p:spPr>
      </p:pic>
      <p:pic>
        <p:nvPicPr>
          <p:cNvPr id="280" name="Picture 2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26829" y="1070428"/>
            <a:ext cx="1219200" cy="1219200"/>
          </a:xfrm>
          <a:prstGeom prst="rect">
            <a:avLst/>
          </a:prstGeom>
        </p:spPr>
      </p:pic>
      <p:pic>
        <p:nvPicPr>
          <p:cNvPr id="281" name="Picture 280"/>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5596429" y="1107999"/>
            <a:ext cx="1219200" cy="1219200"/>
          </a:xfrm>
          <a:prstGeom prst="rect">
            <a:avLst/>
          </a:prstGeom>
        </p:spPr>
      </p:pic>
      <p:pic>
        <p:nvPicPr>
          <p:cNvPr id="282" name="Picture 28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4273229" y="1070428"/>
            <a:ext cx="1219200" cy="1219200"/>
          </a:xfrm>
          <a:prstGeom prst="rect">
            <a:avLst/>
          </a:prstGeom>
        </p:spPr>
      </p:pic>
      <p:pic>
        <p:nvPicPr>
          <p:cNvPr id="283" name="Picture 282"/>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919629" y="1107999"/>
            <a:ext cx="1219200" cy="1219200"/>
          </a:xfrm>
          <a:prstGeom prst="rect">
            <a:avLst/>
          </a:prstGeom>
        </p:spPr>
      </p:pic>
      <p:pic>
        <p:nvPicPr>
          <p:cNvPr id="284" name="Picture 28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9105600" y="1070428"/>
            <a:ext cx="1219200" cy="1219200"/>
          </a:xfrm>
          <a:prstGeom prst="rect">
            <a:avLst/>
          </a:prstGeom>
        </p:spPr>
      </p:pic>
      <p:pic>
        <p:nvPicPr>
          <p:cNvPr id="285" name="Picture 28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7988286" y="1070428"/>
            <a:ext cx="1219200" cy="1219200"/>
          </a:xfrm>
          <a:prstGeom prst="rect">
            <a:avLst/>
          </a:prstGeom>
        </p:spPr>
      </p:pic>
      <p:pic>
        <p:nvPicPr>
          <p:cNvPr id="286" name="Picture 28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03629" y="2185742"/>
            <a:ext cx="1219200" cy="1219200"/>
          </a:xfrm>
          <a:prstGeom prst="rect">
            <a:avLst/>
          </a:prstGeom>
        </p:spPr>
      </p:pic>
      <p:pic>
        <p:nvPicPr>
          <p:cNvPr id="287" name="Picture 2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484143" y="1070428"/>
            <a:ext cx="1219200" cy="1219200"/>
          </a:xfrm>
          <a:prstGeom prst="rect">
            <a:avLst/>
          </a:prstGeom>
        </p:spPr>
      </p:pic>
      <p:pic>
        <p:nvPicPr>
          <p:cNvPr id="288" name="Picture 287"/>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923629" y="2421599"/>
            <a:ext cx="1219200" cy="1219200"/>
          </a:xfrm>
          <a:prstGeom prst="rect">
            <a:avLst/>
          </a:prstGeom>
        </p:spPr>
      </p:pic>
      <p:pic>
        <p:nvPicPr>
          <p:cNvPr id="289" name="Picture 288"/>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4273229" y="2454485"/>
            <a:ext cx="1219200" cy="1219200"/>
          </a:xfrm>
          <a:prstGeom prst="rect">
            <a:avLst/>
          </a:prstGeom>
        </p:spPr>
      </p:pic>
      <p:pic>
        <p:nvPicPr>
          <p:cNvPr id="290" name="Picture 289"/>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704429" y="2421599"/>
            <a:ext cx="1219200" cy="1219200"/>
          </a:xfrm>
          <a:prstGeom prst="rect">
            <a:avLst/>
          </a:prstGeom>
        </p:spPr>
      </p:pic>
      <p:pic>
        <p:nvPicPr>
          <p:cNvPr id="291" name="Picture 290"/>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6976800" y="2439628"/>
            <a:ext cx="1219200" cy="1219200"/>
          </a:xfrm>
          <a:prstGeom prst="rect">
            <a:avLst/>
          </a:prstGeom>
        </p:spPr>
      </p:pic>
      <p:pic>
        <p:nvPicPr>
          <p:cNvPr id="292" name="Picture 291"/>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2829" y="2454485"/>
            <a:ext cx="1219200" cy="1219200"/>
          </a:xfrm>
          <a:prstGeom prst="rect">
            <a:avLst/>
          </a:prstGeom>
        </p:spPr>
      </p:pic>
      <p:pic>
        <p:nvPicPr>
          <p:cNvPr id="293" name="Picture 292"/>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36400" y="2534314"/>
            <a:ext cx="1219200" cy="1219200"/>
          </a:xfrm>
          <a:prstGeom prst="rect">
            <a:avLst/>
          </a:prstGeom>
        </p:spPr>
      </p:pic>
      <p:pic>
        <p:nvPicPr>
          <p:cNvPr id="294" name="Picture 293"/>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522829" y="3910656"/>
            <a:ext cx="1219200" cy="1219200"/>
          </a:xfrm>
          <a:prstGeom prst="rect">
            <a:avLst/>
          </a:prstGeom>
        </p:spPr>
      </p:pic>
      <p:pic>
        <p:nvPicPr>
          <p:cNvPr id="295" name="Picture 294"/>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303629" y="4021971"/>
            <a:ext cx="1219200" cy="1219200"/>
          </a:xfrm>
          <a:prstGeom prst="rect">
            <a:avLst/>
          </a:prstGeom>
        </p:spPr>
      </p:pic>
      <p:pic>
        <p:nvPicPr>
          <p:cNvPr id="296" name="Picture 295"/>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762315" y="2534314"/>
            <a:ext cx="1219200" cy="1219200"/>
          </a:xfrm>
          <a:prstGeom prst="rect">
            <a:avLst/>
          </a:prstGeom>
        </p:spPr>
      </p:pic>
      <p:pic>
        <p:nvPicPr>
          <p:cNvPr id="297" name="Picture 296"/>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5998771" y="4004171"/>
            <a:ext cx="1219200" cy="1219200"/>
          </a:xfrm>
          <a:prstGeom prst="rect">
            <a:avLst/>
          </a:prstGeom>
        </p:spPr>
      </p:pic>
      <p:pic>
        <p:nvPicPr>
          <p:cNvPr id="298" name="Picture 297"/>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4526400" y="4021971"/>
            <a:ext cx="1219200" cy="1219200"/>
          </a:xfrm>
          <a:prstGeom prst="rect">
            <a:avLst/>
          </a:prstGeom>
        </p:spPr>
      </p:pic>
      <p:pic>
        <p:nvPicPr>
          <p:cNvPr id="299" name="Picture 298"/>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054029" y="4021971"/>
            <a:ext cx="1219200" cy="1219200"/>
          </a:xfrm>
          <a:prstGeom prst="rect">
            <a:avLst/>
          </a:prstGeom>
        </p:spPr>
      </p:pic>
      <p:pic>
        <p:nvPicPr>
          <p:cNvPr id="300" name="Picture 299"/>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221542" y="4145971"/>
            <a:ext cx="1219200" cy="1219200"/>
          </a:xfrm>
          <a:prstGeom prst="rect">
            <a:avLst/>
          </a:prstGeom>
        </p:spPr>
      </p:pic>
      <p:pic>
        <p:nvPicPr>
          <p:cNvPr id="301" name="Picture 300"/>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858971" y="4120114"/>
            <a:ext cx="1219200" cy="1219200"/>
          </a:xfrm>
          <a:prstGeom prst="rect">
            <a:avLst/>
          </a:prstGeom>
        </p:spPr>
      </p:pic>
      <p:pic>
        <p:nvPicPr>
          <p:cNvPr id="302" name="Picture 301"/>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7471142" y="4120114"/>
            <a:ext cx="1219200" cy="1219200"/>
          </a:xfrm>
          <a:prstGeom prst="rect">
            <a:avLst/>
          </a:prstGeom>
        </p:spPr>
      </p:pic>
    </p:spTree>
    <p:extLst>
      <p:ext uri="{BB962C8B-B14F-4D97-AF65-F5344CB8AC3E}">
        <p14:creationId xmlns:p14="http://schemas.microsoft.com/office/powerpoint/2010/main" val="2451305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22686" y="2508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41371" y="306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360056" y="250829"/>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878741" y="249715"/>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7736400" y="249715"/>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396057" y="249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22686" y="1525686"/>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0229" y="2753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0460572" y="306486"/>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9485" y="14945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841371" y="1525686"/>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4728943" y="14689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809086" y="15256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6376800" y="1525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9237900" y="1525686"/>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404571" y="15199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841371" y="3030143"/>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322686" y="3030143"/>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4728943" y="3030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3338570" y="3030143"/>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1835343" y="4534600"/>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322686" y="45346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6376800" y="3162943"/>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404571" y="31098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3338570" y="4534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4831171" y="4560286"/>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028286" y="4560286"/>
            <a:ext cx="1219200" cy="1219200"/>
          </a:xfrm>
          <a:prstGeom prst="rect">
            <a:avLst/>
          </a:prstGeom>
        </p:spPr>
      </p:pic>
      <p:pic>
        <p:nvPicPr>
          <p:cNvPr id="29" name="Picture 28"/>
          <p:cNvPicPr>
            <a:picLocks noChangeAspect="1"/>
          </p:cNvPicPr>
          <p:nvPr/>
        </p:nvPicPr>
        <p:blipFill>
          <a:blip r:embed="rId30">
            <a:lum bright="70000" contrast="-70000"/>
            <a:extLst>
              <a:ext uri="{28A0092B-C50C-407E-A947-70E740481C1C}">
                <a14:useLocalDpi xmlns:a14="http://schemas.microsoft.com/office/drawing/2010/main" val="0"/>
              </a:ext>
            </a:extLst>
          </a:blip>
          <a:stretch>
            <a:fillRect/>
          </a:stretch>
        </p:blipFill>
        <p:spPr>
          <a:xfrm>
            <a:off x="8955600" y="3315400"/>
            <a:ext cx="1219200" cy="1219200"/>
          </a:xfrm>
          <a:prstGeom prst="rect">
            <a:avLst/>
          </a:prstGeom>
        </p:spPr>
      </p:pic>
      <p:pic>
        <p:nvPicPr>
          <p:cNvPr id="30" name="Picture 29"/>
          <p:cNvPicPr>
            <a:picLocks noChangeAspect="1"/>
          </p:cNvPicPr>
          <p:nvPr/>
        </p:nvPicPr>
        <p:blipFill>
          <a:blip r:embed="rId31">
            <a:lum bright="70000" contrast="-70000"/>
            <a:extLst>
              <a:ext uri="{28A0092B-C50C-407E-A947-70E740481C1C}">
                <a14:useLocalDpi xmlns:a14="http://schemas.microsoft.com/office/drawing/2010/main" val="0"/>
              </a:ext>
            </a:extLst>
          </a:blip>
          <a:stretch>
            <a:fillRect/>
          </a:stretch>
        </p:blipFill>
        <p:spPr>
          <a:xfrm>
            <a:off x="10457100" y="4534600"/>
            <a:ext cx="1219200" cy="1219200"/>
          </a:xfrm>
          <a:prstGeom prst="rect">
            <a:avLst/>
          </a:prstGeom>
        </p:spPr>
      </p:pic>
    </p:spTree>
    <p:extLst>
      <p:ext uri="{BB962C8B-B14F-4D97-AF65-F5344CB8AC3E}">
        <p14:creationId xmlns:p14="http://schemas.microsoft.com/office/powerpoint/2010/main" val="823657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30628" y="359229"/>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4399" y="4550571"/>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4399" y="3153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399" y="1756343"/>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652285" y="359229"/>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652285" y="1756343"/>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52285" y="455057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613599" y="31534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173942" y="1813229"/>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173942" y="359229"/>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198342" y="3153457"/>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157485" y="4607457"/>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4695599" y="1756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727399" y="360686"/>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80856" y="359229"/>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783085" y="3247857"/>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4826685" y="4643514"/>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6280856" y="32478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17256" y="181322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804999" y="193828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804999" y="412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6280856" y="46074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9324170" y="412829"/>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7778627" y="3247857"/>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7804999" y="4683628"/>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9392742" y="3247857"/>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9392742" y="1813229"/>
            <a:ext cx="1219200" cy="1219200"/>
          </a:xfrm>
          <a:prstGeom prst="rect">
            <a:avLst/>
          </a:prstGeom>
        </p:spPr>
      </p:pic>
    </p:spTree>
    <p:extLst>
      <p:ext uri="{BB962C8B-B14F-4D97-AF65-F5344CB8AC3E}">
        <p14:creationId xmlns:p14="http://schemas.microsoft.com/office/powerpoint/2010/main" val="3126433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43486" y="520286"/>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54401" y="3364486"/>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71600" y="4830522"/>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86800" y="4852844"/>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55658" y="3397482"/>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303086" y="195944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03086" y="5214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8400" y="4868530"/>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907314" y="3421143"/>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07314" y="1750200"/>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074799" y="3714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554400" y="48685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54400" y="336448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554400" y="1750200"/>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734399" y="361800"/>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228400" y="486853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8984800" y="4872758"/>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0576400" y="4872758"/>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337714" y="3421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37714" y="17911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37714" y="435085"/>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953200" y="3384857"/>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984800" y="1816042"/>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683085" y="3400200"/>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8984800" y="326114"/>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504000" y="1927642"/>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10504000" y="314828"/>
            <a:ext cx="1219200" cy="1219200"/>
          </a:xfrm>
          <a:prstGeom prst="rect">
            <a:avLst/>
          </a:prstGeom>
        </p:spPr>
      </p:pic>
    </p:spTree>
    <p:extLst>
      <p:ext uri="{BB962C8B-B14F-4D97-AF65-F5344CB8AC3E}">
        <p14:creationId xmlns:p14="http://schemas.microsoft.com/office/powerpoint/2010/main" val="399454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66914" y="286715"/>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66914" y="4395429"/>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66914" y="3069944"/>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4057" y="1744459"/>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114343" y="166217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114343" y="286715"/>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114343" y="3037631"/>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873029" y="286715"/>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040743" y="441449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3828" y="4505915"/>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73029" y="16367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899200" y="313671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286457" y="286715"/>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34543" y="1636715"/>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0680457" y="3202203"/>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9215543" y="1744459"/>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396057" y="1805915"/>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9167543" y="286715"/>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10680457" y="1744459"/>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0680457" y="286715"/>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7396057" y="3202203"/>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285314" y="3202203"/>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7396057" y="4665515"/>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9279343" y="4665515"/>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694114" y="4665515"/>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5634543" y="3176229"/>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5634543" y="286715"/>
            <a:ext cx="1219200" cy="1219200"/>
          </a:xfrm>
          <a:prstGeom prst="rect">
            <a:avLst/>
          </a:prstGeom>
        </p:spPr>
      </p:pic>
    </p:spTree>
    <p:extLst>
      <p:ext uri="{BB962C8B-B14F-4D97-AF65-F5344CB8AC3E}">
        <p14:creationId xmlns:p14="http://schemas.microsoft.com/office/powerpoint/2010/main" val="3324423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066300" y="4482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544387" y="31002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959644" y="30772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20687" y="3077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087" y="462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959644" y="1565771"/>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652987" y="4539457"/>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66300" y="3465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317644" y="358887"/>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638644" y="16853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638644" y="3683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317644" y="460980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317644" y="1823228"/>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317644" y="32081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7078800" y="368315"/>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29600" y="1793142"/>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129600" y="332025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192200"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757800" y="466143"/>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8736429" y="3349857"/>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786400" y="18654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8729630" y="4750200"/>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10436800" y="3320257"/>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10525357" y="1988914"/>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436800" y="466143"/>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249658" y="1685343"/>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249658" y="325857"/>
            <a:ext cx="1219200" cy="1219200"/>
          </a:xfrm>
          <a:prstGeom prst="rect">
            <a:avLst/>
          </a:prstGeom>
        </p:spPr>
      </p:pic>
    </p:spTree>
    <p:extLst>
      <p:ext uri="{BB962C8B-B14F-4D97-AF65-F5344CB8AC3E}">
        <p14:creationId xmlns:p14="http://schemas.microsoft.com/office/powerpoint/2010/main" val="438152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97543" y="2939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97543" y="1670372"/>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75086" y="4580546"/>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55657" y="304683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065943" y="219000"/>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65943" y="3100200"/>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974058" y="1670372"/>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030971" y="4594343"/>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834343" y="2190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939743" y="4580546"/>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894857" y="1708115"/>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941886" y="3046830"/>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571372" y="1767343"/>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602743" y="293914"/>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571372" y="3240772"/>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7117200" y="388543"/>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11944" y="1819487"/>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5624857" y="4609800"/>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284514" y="3295545"/>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09971" y="4675172"/>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636400" y="399829"/>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10392629" y="488915"/>
            <a:ext cx="1219200" cy="1219200"/>
          </a:xfrm>
          <a:prstGeom prst="rect">
            <a:avLst/>
          </a:prstGeom>
        </p:spPr>
      </p:pic>
      <p:pic>
        <p:nvPicPr>
          <p:cNvPr id="24" name="Picture 23"/>
          <p:cNvPicPr>
            <a:picLocks noChangeAspect="1"/>
          </p:cNvPicPr>
          <p:nvPr/>
        </p:nvPicPr>
        <p:blipFill>
          <a:blip r:embed="rId25">
            <a:lum bright="70000" contrast="-70000"/>
            <a:extLst>
              <a:ext uri="{28A0092B-C50C-407E-A947-70E740481C1C}">
                <a14:useLocalDpi xmlns:a14="http://schemas.microsoft.com/office/drawing/2010/main" val="0"/>
              </a:ext>
            </a:extLst>
          </a:blip>
          <a:stretch>
            <a:fillRect/>
          </a:stretch>
        </p:blipFill>
        <p:spPr>
          <a:xfrm>
            <a:off x="8731257" y="1827630"/>
            <a:ext cx="1219200" cy="1219200"/>
          </a:xfrm>
          <a:prstGeom prst="rect">
            <a:avLst/>
          </a:prstGeom>
        </p:spPr>
      </p:pic>
      <p:pic>
        <p:nvPicPr>
          <p:cNvPr id="25" name="Picture 24"/>
          <p:cNvPicPr>
            <a:picLocks noChangeAspect="1"/>
          </p:cNvPicPr>
          <p:nvPr/>
        </p:nvPicPr>
        <p:blipFill>
          <a:blip r:embed="rId26">
            <a:lum bright="70000" contrast="-70000"/>
            <a:extLst>
              <a:ext uri="{28A0092B-C50C-407E-A947-70E740481C1C}">
                <a14:useLocalDpi xmlns:a14="http://schemas.microsoft.com/office/drawing/2010/main" val="0"/>
              </a:ext>
            </a:extLst>
          </a:blip>
          <a:stretch>
            <a:fillRect/>
          </a:stretch>
        </p:blipFill>
        <p:spPr>
          <a:xfrm>
            <a:off x="8784057" y="4774428"/>
            <a:ext cx="1219200" cy="1219200"/>
          </a:xfrm>
          <a:prstGeom prst="rect">
            <a:avLst/>
          </a:prstGeom>
        </p:spPr>
      </p:pic>
      <p:pic>
        <p:nvPicPr>
          <p:cNvPr id="26" name="Picture 25"/>
          <p:cNvPicPr>
            <a:picLocks noChangeAspect="1"/>
          </p:cNvPicPr>
          <p:nvPr/>
        </p:nvPicPr>
        <p:blipFill>
          <a:blip r:embed="rId27">
            <a:lum bright="70000" contrast="-70000"/>
            <a:extLst>
              <a:ext uri="{28A0092B-C50C-407E-A947-70E740481C1C}">
                <a14:useLocalDpi xmlns:a14="http://schemas.microsoft.com/office/drawing/2010/main" val="0"/>
              </a:ext>
            </a:extLst>
          </a:blip>
          <a:stretch>
            <a:fillRect/>
          </a:stretch>
        </p:blipFill>
        <p:spPr>
          <a:xfrm>
            <a:off x="10396399" y="3390600"/>
            <a:ext cx="1219200" cy="1219200"/>
          </a:xfrm>
          <a:prstGeom prst="rect">
            <a:avLst/>
          </a:prstGeom>
        </p:spPr>
      </p:pic>
      <p:pic>
        <p:nvPicPr>
          <p:cNvPr id="27" name="Picture 26"/>
          <p:cNvPicPr>
            <a:picLocks noChangeAspect="1"/>
          </p:cNvPicPr>
          <p:nvPr/>
        </p:nvPicPr>
        <p:blipFill>
          <a:blip r:embed="rId28">
            <a:lum bright="70000" contrast="-70000"/>
            <a:extLst>
              <a:ext uri="{28A0092B-C50C-407E-A947-70E740481C1C}">
                <a14:useLocalDpi xmlns:a14="http://schemas.microsoft.com/office/drawing/2010/main" val="0"/>
              </a:ext>
            </a:extLst>
          </a:blip>
          <a:stretch>
            <a:fillRect/>
          </a:stretch>
        </p:blipFill>
        <p:spPr>
          <a:xfrm>
            <a:off x="10349658" y="2076345"/>
            <a:ext cx="1219200" cy="1219200"/>
          </a:xfrm>
          <a:prstGeom prst="rect">
            <a:avLst/>
          </a:prstGeom>
        </p:spPr>
      </p:pic>
      <p:pic>
        <p:nvPicPr>
          <p:cNvPr id="28" name="Picture 27"/>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8773943" y="3438915"/>
            <a:ext cx="1219200" cy="1219200"/>
          </a:xfrm>
          <a:prstGeom prst="rect">
            <a:avLst/>
          </a:prstGeom>
        </p:spPr>
      </p:pic>
    </p:spTree>
    <p:extLst>
      <p:ext uri="{BB962C8B-B14F-4D97-AF65-F5344CB8AC3E}">
        <p14:creationId xmlns:p14="http://schemas.microsoft.com/office/powerpoint/2010/main" val="214978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4800" y="373743"/>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04800" y="2022400"/>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04800" y="3400200"/>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04800" y="4779000"/>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42572" y="373743"/>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20000" y="1907514"/>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38629" y="34002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976400" y="4787771"/>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3580515" y="2022400"/>
            <a:ext cx="1219200" cy="1219200"/>
          </a:xfrm>
          <a:prstGeom prst="rect">
            <a:avLst/>
          </a:prstGeom>
        </p:spPr>
      </p:pic>
      <p:pic>
        <p:nvPicPr>
          <p:cNvPr id="11" name="Picture 1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580515" y="373743"/>
            <a:ext cx="1219200" cy="1219200"/>
          </a:xfrm>
          <a:prstGeom prst="rect">
            <a:avLst/>
          </a:prstGeom>
        </p:spPr>
      </p:pic>
      <p:pic>
        <p:nvPicPr>
          <p:cNvPr id="12" name="Picture 1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517486" y="3400200"/>
            <a:ext cx="1219200" cy="1219200"/>
          </a:xfrm>
          <a:prstGeom prst="rect">
            <a:avLst/>
          </a:prstGeom>
        </p:spPr>
      </p:pic>
      <p:pic>
        <p:nvPicPr>
          <p:cNvPr id="13" name="Picture 12"/>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3580515" y="4742285"/>
            <a:ext cx="1219200" cy="1219200"/>
          </a:xfrm>
          <a:prstGeom prst="rect">
            <a:avLst/>
          </a:prstGeom>
        </p:spPr>
      </p:pic>
      <p:pic>
        <p:nvPicPr>
          <p:cNvPr id="14" name="Picture 13"/>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5476972" y="3584256"/>
            <a:ext cx="1219200" cy="1219200"/>
          </a:xfrm>
          <a:prstGeom prst="rect">
            <a:avLst/>
          </a:prstGeom>
        </p:spPr>
      </p:pic>
      <p:pic>
        <p:nvPicPr>
          <p:cNvPr id="15" name="Picture 1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5476972" y="458658"/>
            <a:ext cx="1219200" cy="1219200"/>
          </a:xfrm>
          <a:prstGeom prst="rect">
            <a:avLst/>
          </a:prstGeom>
        </p:spPr>
      </p:pic>
      <p:pic>
        <p:nvPicPr>
          <p:cNvPr id="16" name="Picture 15"/>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5476972" y="2021457"/>
            <a:ext cx="1219200" cy="1219200"/>
          </a:xfrm>
          <a:prstGeom prst="rect">
            <a:avLst/>
          </a:prstGeom>
        </p:spPr>
      </p:pic>
      <p:pic>
        <p:nvPicPr>
          <p:cNvPr id="17" name="Picture 16"/>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5476972" y="4909800"/>
            <a:ext cx="1219200" cy="1219200"/>
          </a:xfrm>
          <a:prstGeom prst="rect">
            <a:avLst/>
          </a:prstGeom>
        </p:spPr>
      </p:pic>
      <p:pic>
        <p:nvPicPr>
          <p:cNvPr id="18" name="Picture 17"/>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7291771" y="505572"/>
            <a:ext cx="1219200" cy="1219200"/>
          </a:xfrm>
          <a:prstGeom prst="rect">
            <a:avLst/>
          </a:prstGeom>
        </p:spPr>
      </p:pic>
      <p:pic>
        <p:nvPicPr>
          <p:cNvPr id="19" name="Picture 18"/>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7373429" y="2021457"/>
            <a:ext cx="1219200" cy="1219200"/>
          </a:xfrm>
          <a:prstGeom prst="rect">
            <a:avLst/>
          </a:prstGeom>
        </p:spPr>
      </p:pic>
      <p:pic>
        <p:nvPicPr>
          <p:cNvPr id="20" name="Picture 19"/>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7496971" y="4953456"/>
            <a:ext cx="1219200" cy="1219200"/>
          </a:xfrm>
          <a:prstGeom prst="rect">
            <a:avLst/>
          </a:prstGeom>
        </p:spPr>
      </p:pic>
      <p:pic>
        <p:nvPicPr>
          <p:cNvPr id="21" name="Picture 20"/>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7357257" y="3584256"/>
            <a:ext cx="1219200" cy="1219200"/>
          </a:xfrm>
          <a:prstGeom prst="rect">
            <a:avLst/>
          </a:prstGeom>
        </p:spPr>
      </p:pic>
      <p:pic>
        <p:nvPicPr>
          <p:cNvPr id="22" name="Picture 21"/>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9106570" y="505572"/>
            <a:ext cx="1219200" cy="1219200"/>
          </a:xfrm>
          <a:prstGeom prst="rect">
            <a:avLst/>
          </a:prstGeom>
        </p:spPr>
      </p:pic>
      <p:pic>
        <p:nvPicPr>
          <p:cNvPr id="23" name="Picture 22"/>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9106570" y="2021457"/>
            <a:ext cx="1219200" cy="1219200"/>
          </a:xfrm>
          <a:prstGeom prst="rect">
            <a:avLst/>
          </a:prstGeom>
        </p:spPr>
      </p:pic>
    </p:spTree>
    <p:extLst>
      <p:ext uri="{BB962C8B-B14F-4D97-AF65-F5344CB8AC3E}">
        <p14:creationId xmlns:p14="http://schemas.microsoft.com/office/powerpoint/2010/main" val="3555470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100286" y="3807714"/>
            <a:ext cx="1219200" cy="1219200"/>
          </a:xfrm>
          <a:prstGeom prst="rect">
            <a:avLst/>
          </a:prstGeom>
        </p:spPr>
      </p:pic>
      <p:pic>
        <p:nvPicPr>
          <p:cNvPr id="3" name="Picture 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281228" y="3807714"/>
            <a:ext cx="1219200" cy="1219200"/>
          </a:xfrm>
          <a:prstGeom prst="rect">
            <a:avLst/>
          </a:prstGeom>
        </p:spPr>
      </p:pic>
      <p:pic>
        <p:nvPicPr>
          <p:cNvPr id="4" name="Picture 3"/>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392514" y="2715457"/>
            <a:ext cx="1219200" cy="1219200"/>
          </a:xfrm>
          <a:prstGeom prst="rect">
            <a:avLst/>
          </a:prstGeom>
        </p:spPr>
      </p:pic>
      <p:pic>
        <p:nvPicPr>
          <p:cNvPr id="5" name="Picture 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392514" y="1496257"/>
            <a:ext cx="1219200" cy="1219200"/>
          </a:xfrm>
          <a:prstGeom prst="rect">
            <a:avLst/>
          </a:prstGeom>
        </p:spPr>
      </p:pic>
      <p:pic>
        <p:nvPicPr>
          <p:cNvPr id="6" name="Picture 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92514" y="277057"/>
            <a:ext cx="1219200" cy="1219200"/>
          </a:xfrm>
          <a:prstGeom prst="rect">
            <a:avLst/>
          </a:prstGeom>
        </p:spPr>
      </p:pic>
      <p:pic>
        <p:nvPicPr>
          <p:cNvPr id="7" name="Picture 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95257" y="3874257"/>
            <a:ext cx="1219200" cy="1219200"/>
          </a:xfrm>
          <a:prstGeom prst="rect">
            <a:avLst/>
          </a:prstGeom>
        </p:spPr>
      </p:pic>
      <p:pic>
        <p:nvPicPr>
          <p:cNvPr id="8" name="Picture 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95257" y="2601800"/>
            <a:ext cx="1219200" cy="1219200"/>
          </a:xfrm>
          <a:prstGeom prst="rect">
            <a:avLst/>
          </a:prstGeom>
        </p:spPr>
      </p:pic>
      <p:pic>
        <p:nvPicPr>
          <p:cNvPr id="9" name="Picture 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95257" y="1435857"/>
            <a:ext cx="1219200" cy="1219200"/>
          </a:xfrm>
          <a:prstGeom prst="rect">
            <a:avLst/>
          </a:prstGeom>
        </p:spPr>
      </p:pic>
      <p:pic>
        <p:nvPicPr>
          <p:cNvPr id="10" name="Picture 9"/>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8514" y="216657"/>
            <a:ext cx="1219200" cy="1219200"/>
          </a:xfrm>
          <a:prstGeom prst="rect">
            <a:avLst/>
          </a:prstGeom>
        </p:spPr>
      </p:pic>
      <p:pic>
        <p:nvPicPr>
          <p:cNvPr id="11" name="Picture 10"/>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20058" y="331344"/>
            <a:ext cx="512108" cy="774259"/>
          </a:xfrm>
          <a:prstGeom prst="rect">
            <a:avLst/>
          </a:prstGeom>
        </p:spPr>
      </p:pic>
      <p:pic>
        <p:nvPicPr>
          <p:cNvPr id="12" name="Picture 1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8753" y="336487"/>
            <a:ext cx="542591" cy="804742"/>
          </a:xfrm>
          <a:prstGeom prst="rect">
            <a:avLst/>
          </a:prstGeom>
        </p:spPr>
      </p:pic>
      <p:pic>
        <p:nvPicPr>
          <p:cNvPr id="13" name="Picture 12"/>
          <p:cNvPicPr>
            <a:picLocks noChangeAspect="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7454" y="339349"/>
            <a:ext cx="859611" cy="731583"/>
          </a:xfrm>
          <a:prstGeom prst="rect">
            <a:avLst/>
          </a:prstGeom>
        </p:spPr>
      </p:pic>
      <p:pic>
        <p:nvPicPr>
          <p:cNvPr id="14" name="Picture 13"/>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73809" y="277057"/>
            <a:ext cx="1194920" cy="792549"/>
          </a:xfrm>
          <a:prstGeom prst="rect">
            <a:avLst/>
          </a:prstGeom>
        </p:spPr>
      </p:pic>
      <p:pic>
        <p:nvPicPr>
          <p:cNvPr id="15" name="Picture 14"/>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7455" y="273695"/>
            <a:ext cx="938865" cy="938865"/>
          </a:xfrm>
          <a:prstGeom prst="rect">
            <a:avLst/>
          </a:prstGeom>
        </p:spPr>
      </p:pic>
      <p:pic>
        <p:nvPicPr>
          <p:cNvPr id="16" name="Picture 15"/>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9543" y="342916"/>
            <a:ext cx="408467" cy="755970"/>
          </a:xfrm>
          <a:prstGeom prst="rect">
            <a:avLst/>
          </a:prstGeom>
        </p:spPr>
      </p:pic>
    </p:spTree>
    <p:extLst>
      <p:ext uri="{BB962C8B-B14F-4D97-AF65-F5344CB8AC3E}">
        <p14:creationId xmlns:p14="http://schemas.microsoft.com/office/powerpoint/2010/main" val="315277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WHY</a:t>
            </a:r>
          </a:p>
        </p:txBody>
      </p:sp>
      <p:sp>
        <p:nvSpPr>
          <p:cNvPr id="3" name="Content Placeholder 2"/>
          <p:cNvSpPr>
            <a:spLocks noGrp="1"/>
          </p:cNvSpPr>
          <p:nvPr>
            <p:ph idx="1"/>
          </p:nvPr>
        </p:nvSpPr>
        <p:spPr/>
        <p:txBody>
          <a:bodyPr/>
          <a:lstStyle/>
          <a:p>
            <a:pPr marL="0" indent="0">
              <a:buNone/>
            </a:pPr>
            <a:r>
              <a:rPr lang="en-US" sz="4800" dirty="0"/>
              <a:t>Why brew your own beer?</a:t>
            </a:r>
          </a:p>
          <a:p>
            <a:r>
              <a:rPr lang="en-US" sz="2800" dirty="0"/>
              <a:t>It’s actually easy to make good beer</a:t>
            </a:r>
          </a:p>
          <a:p>
            <a:r>
              <a:rPr lang="en-US" sz="2800" dirty="0"/>
              <a:t>Satisfaction of doing it yourself</a:t>
            </a:r>
          </a:p>
          <a:p>
            <a:r>
              <a:rPr lang="en-US" sz="2800" dirty="0"/>
              <a:t>Can be simple or complicated</a:t>
            </a:r>
          </a:p>
          <a:p>
            <a:r>
              <a:rPr lang="en-US" sz="2800" dirty="0"/>
              <a:t>Ample opportunity to geek out</a:t>
            </a:r>
          </a:p>
          <a:p>
            <a:r>
              <a:rPr lang="en-US" sz="2800" dirty="0"/>
              <a:t>Can actually save you money in the long run</a:t>
            </a:r>
          </a:p>
          <a:p>
            <a:r>
              <a:rPr lang="en-US" sz="2800" dirty="0"/>
              <a:t>Process hasn’t fundamentally changed in thousands of years</a:t>
            </a:r>
          </a:p>
        </p:txBody>
      </p:sp>
    </p:spTree>
    <p:extLst>
      <p:ext uri="{BB962C8B-B14F-4D97-AF65-F5344CB8AC3E}">
        <p14:creationId xmlns:p14="http://schemas.microsoft.com/office/powerpoint/2010/main" val="146449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Brewing Basics</a:t>
            </a:r>
          </a:p>
        </p:txBody>
      </p:sp>
      <p:sp>
        <p:nvSpPr>
          <p:cNvPr id="5" name="Text Placeholder 4"/>
          <p:cNvSpPr>
            <a:spLocks noGrp="1"/>
          </p:cNvSpPr>
          <p:nvPr>
            <p:ph type="body" idx="1"/>
          </p:nvPr>
        </p:nvSpPr>
        <p:spPr/>
        <p:txBody>
          <a:bodyPr/>
          <a:lstStyle/>
          <a:p>
            <a:r>
              <a:rPr lang="en-US" dirty="0"/>
              <a:t>How does this all work?</a:t>
            </a:r>
          </a:p>
        </p:txBody>
      </p:sp>
    </p:spTree>
    <p:extLst>
      <p:ext uri="{BB962C8B-B14F-4D97-AF65-F5344CB8AC3E}">
        <p14:creationId xmlns:p14="http://schemas.microsoft.com/office/powerpoint/2010/main" val="211738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pPr marL="457200" lvl="1" indent="0">
              <a:buNone/>
            </a:pPr>
            <a:r>
              <a:rPr lang="en-US" dirty="0">
                <a:hlinkClick r:id="rId3"/>
              </a:rPr>
              <a:t>Read this book</a:t>
            </a:r>
            <a:r>
              <a:rPr lang="en-US" dirty="0"/>
              <a:t>.</a:t>
            </a:r>
          </a:p>
          <a:p>
            <a:pPr marL="457200" lvl="1" indent="0">
              <a:buNone/>
            </a:pPr>
            <a:endParaRPr lang="en-US" dirty="0"/>
          </a:p>
          <a:p>
            <a:pPr marL="457200" lvl="1" indent="0">
              <a:buNone/>
            </a:pPr>
            <a:r>
              <a:rPr lang="en-US" dirty="0"/>
              <a:t>Online for free</a:t>
            </a:r>
          </a:p>
          <a:p>
            <a:pPr marL="457200" lvl="1" indent="0">
              <a:buNone/>
            </a:pPr>
            <a:r>
              <a:rPr lang="en-US" dirty="0"/>
              <a:t>http://howtobrew.com/ </a:t>
            </a:r>
          </a:p>
          <a:p>
            <a:pPr marL="457200" lvl="1" indent="0">
              <a:buNone/>
            </a:pPr>
            <a:r>
              <a:rPr lang="en-US" dirty="0"/>
              <a:t>4</a:t>
            </a:r>
            <a:r>
              <a:rPr lang="en-US" baseline="30000" dirty="0"/>
              <a:t>th</a:t>
            </a:r>
            <a:r>
              <a:rPr lang="en-US" dirty="0"/>
              <a:t> edition shipping now.</a:t>
            </a:r>
          </a:p>
        </p:txBody>
      </p:sp>
      <p:pic>
        <p:nvPicPr>
          <p:cNvPr id="4" name="Picture 3"/>
          <p:cNvPicPr>
            <a:picLocks noChangeAspect="1"/>
          </p:cNvPicPr>
          <p:nvPr/>
        </p:nvPicPr>
        <p:blipFill>
          <a:blip r:embed="rId4"/>
          <a:stretch>
            <a:fillRect/>
          </a:stretch>
        </p:blipFill>
        <p:spPr>
          <a:xfrm>
            <a:off x="4255398" y="1143000"/>
            <a:ext cx="3846610" cy="5462255"/>
          </a:xfrm>
          <a:prstGeom prst="rect">
            <a:avLst/>
          </a:prstGeom>
        </p:spPr>
      </p:pic>
    </p:spTree>
    <p:extLst>
      <p:ext uri="{BB962C8B-B14F-4D97-AF65-F5344CB8AC3E}">
        <p14:creationId xmlns:p14="http://schemas.microsoft.com/office/powerpoint/2010/main" val="671544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 TIPS</a:t>
            </a:r>
          </a:p>
        </p:txBody>
      </p:sp>
      <p:sp>
        <p:nvSpPr>
          <p:cNvPr id="3" name="Content Placeholder 2"/>
          <p:cNvSpPr>
            <a:spLocks noGrp="1"/>
          </p:cNvSpPr>
          <p:nvPr>
            <p:ph idx="1"/>
          </p:nvPr>
        </p:nvSpPr>
        <p:spPr/>
        <p:txBody>
          <a:bodyPr/>
          <a:lstStyle/>
          <a:p>
            <a:r>
              <a:rPr lang="en-US" dirty="0"/>
              <a:t>Don’t over do it on the equipment</a:t>
            </a:r>
          </a:p>
          <a:p>
            <a:pPr lvl="1"/>
            <a:r>
              <a:rPr lang="en-US" dirty="0"/>
              <a:t>Look on Craigslist for equipment! </a:t>
            </a:r>
          </a:p>
          <a:p>
            <a:pPr lvl="1"/>
            <a:r>
              <a:rPr lang="en-US" dirty="0"/>
              <a:t>Build your own stuff.</a:t>
            </a:r>
          </a:p>
          <a:p>
            <a:pPr lvl="1"/>
            <a:endParaRPr lang="en-US" dirty="0"/>
          </a:p>
          <a:p>
            <a:r>
              <a:rPr lang="en-US" dirty="0"/>
              <a:t>Keep it simple!  S.M.A.S.H.</a:t>
            </a:r>
          </a:p>
          <a:p>
            <a:pPr lvl="1"/>
            <a:r>
              <a:rPr lang="en-US" dirty="0"/>
              <a:t>Single Malt and Single Hops</a:t>
            </a:r>
          </a:p>
          <a:p>
            <a:pPr marL="457200" lvl="1" indent="0">
              <a:buNone/>
            </a:pPr>
            <a:r>
              <a:rPr lang="en-US" dirty="0"/>
              <a:t>(You won’t take this advice, its ok)</a:t>
            </a:r>
          </a:p>
        </p:txBody>
      </p:sp>
      <p:pic>
        <p:nvPicPr>
          <p:cNvPr id="4" name="Picture 3"/>
          <p:cNvPicPr>
            <a:picLocks noChangeAspect="1"/>
          </p:cNvPicPr>
          <p:nvPr/>
        </p:nvPicPr>
        <p:blipFill>
          <a:blip r:embed="rId3"/>
          <a:stretch>
            <a:fillRect/>
          </a:stretch>
        </p:blipFill>
        <p:spPr>
          <a:xfrm>
            <a:off x="7626432" y="1606138"/>
            <a:ext cx="3469079" cy="4625439"/>
          </a:xfrm>
          <a:prstGeom prst="rect">
            <a:avLst/>
          </a:prstGeom>
        </p:spPr>
      </p:pic>
    </p:spTree>
    <p:extLst>
      <p:ext uri="{BB962C8B-B14F-4D97-AF65-F5344CB8AC3E}">
        <p14:creationId xmlns:p14="http://schemas.microsoft.com/office/powerpoint/2010/main" val="1154285294"/>
      </p:ext>
    </p:extLst>
  </p:cSld>
  <p:clrMapOvr>
    <a:masterClrMapping/>
  </p:clrMapOvr>
</p:sld>
</file>

<file path=ppt/theme/theme1.xml><?xml version="1.0" encoding="utf-8"?>
<a:theme xmlns:a="http://schemas.openxmlformats.org/drawingml/2006/main" name="Slice">
  <a:themeElements>
    <a:clrScheme name="Custom 2">
      <a:dk1>
        <a:srgbClr val="0C0C0C"/>
      </a:dk1>
      <a:lt1>
        <a:srgbClr val="FFFFFF"/>
      </a:lt1>
      <a:dk2>
        <a:srgbClr val="22661B"/>
      </a:dk2>
      <a:lt2>
        <a:srgbClr val="FB1E29"/>
      </a:lt2>
      <a:accent1>
        <a:srgbClr val="E31B25"/>
      </a:accent1>
      <a:accent2>
        <a:srgbClr val="FFC61F"/>
      </a:accent2>
      <a:accent3>
        <a:srgbClr val="363AD9"/>
      </a:accent3>
      <a:accent4>
        <a:srgbClr val="2FE81C"/>
      </a:accent4>
      <a:accent5>
        <a:srgbClr val="6E2BD7"/>
      </a:accent5>
      <a:accent6>
        <a:srgbClr val="282A79"/>
      </a:accent6>
      <a:hlink>
        <a:srgbClr val="FF0000"/>
      </a:hlink>
      <a:folHlink>
        <a:srgbClr val="FF0000"/>
      </a:folHlink>
    </a:clrScheme>
    <a:fontScheme name="MMS 2017">
      <a:majorFont>
        <a:latin typeface="Segoe UI Semibold"/>
        <a:ea typeface=""/>
        <a:cs typeface=""/>
      </a:majorFont>
      <a:minorFont>
        <a:latin typeface="Segoe UI"/>
        <a:ea typeface=""/>
        <a:cs typeface=""/>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MMS 2017 Template-test3" id="{87F1F9B2-2FC9-4388-8267-FB97D2019E03}" vid="{503A22AB-446A-4A12-9D59-F9B6BA8C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4502</TotalTime>
  <Words>3044</Words>
  <Application>Microsoft Office PowerPoint</Application>
  <PresentationFormat>Widescreen</PresentationFormat>
  <Paragraphs>470</Paragraphs>
  <Slides>58</Slides>
  <Notes>58</Notes>
  <HiddenSlides>17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Courier New</vt:lpstr>
      <vt:lpstr>Segoe UI</vt:lpstr>
      <vt:lpstr>Segoe UI Light</vt:lpstr>
      <vt:lpstr>Segoe UI Semibold</vt:lpstr>
      <vt:lpstr>Wingdings 3</vt:lpstr>
      <vt:lpstr>Slice</vt:lpstr>
      <vt:lpstr>MDT – Malt deployment toolkit</vt:lpstr>
      <vt:lpstr>PowerPoint Presentation</vt:lpstr>
      <vt:lpstr>agenda</vt:lpstr>
      <vt:lpstr>agenda</vt:lpstr>
      <vt:lpstr>PowerPoint Presentation</vt:lpstr>
      <vt:lpstr>Getting started - WHY</vt:lpstr>
      <vt:lpstr>Brewing Basics</vt:lpstr>
      <vt:lpstr>Getting started - TIPS</vt:lpstr>
      <vt:lpstr>Getting started - TIPS</vt:lpstr>
      <vt:lpstr>Brewing Basics</vt:lpstr>
      <vt:lpstr>Brewing Basics – METHODS</vt:lpstr>
      <vt:lpstr>BREWING BASICS - EQUIPMENT</vt:lpstr>
      <vt:lpstr>BREWING BASICS - EQUIPMENT</vt:lpstr>
      <vt:lpstr>BREW DAY!!</vt:lpstr>
      <vt:lpstr>Brew Day Tips</vt:lpstr>
      <vt:lpstr>The night before (WATER PREP)</vt:lpstr>
      <vt:lpstr>The Mash (Extracting Sugar FROM GRAINS)</vt:lpstr>
      <vt:lpstr>The Mash (Continued)</vt:lpstr>
      <vt:lpstr>starting The Mash - WATER</vt:lpstr>
      <vt:lpstr>Adding grain to the Water</vt:lpstr>
      <vt:lpstr>ThE Mash – Geeking Out</vt:lpstr>
      <vt:lpstr>Advanced Mash - PH</vt:lpstr>
      <vt:lpstr>The Lauter, VOrlAuFing and Sparging</vt:lpstr>
      <vt:lpstr>Extraction Percentage</vt:lpstr>
      <vt:lpstr>VOrlAuF</vt:lpstr>
      <vt:lpstr>Sparging</vt:lpstr>
      <vt:lpstr>Gravity</vt:lpstr>
      <vt:lpstr>BOIL</vt:lpstr>
      <vt:lpstr>The Chill</vt:lpstr>
      <vt:lpstr>Fermentation</vt:lpstr>
      <vt:lpstr>Fermentation</vt:lpstr>
      <vt:lpstr>Yeast</vt:lpstr>
      <vt:lpstr>Yeast Cakes</vt:lpstr>
      <vt:lpstr>Fermentation Vessels</vt:lpstr>
      <vt:lpstr>Secondary Fermentation</vt:lpstr>
      <vt:lpstr>Bottling/kegging</vt:lpstr>
      <vt:lpstr>Brewing Automation</vt:lpstr>
      <vt:lpstr>Brewing Automation</vt:lpstr>
      <vt:lpstr>HELPFUL LINKS</vt:lpstr>
      <vt:lpstr>PowerPoint Presentation</vt:lpstr>
      <vt:lpstr>PowerPoint Presentation</vt:lpstr>
      <vt:lpstr>agenda</vt:lpstr>
      <vt:lpstr>Title</vt:lpstr>
      <vt:lpstr>Title</vt:lpstr>
      <vt:lpstr>PowerPoint Presentation</vt:lpstr>
      <vt:lpstr>PowerPoint Presentation</vt:lpstr>
      <vt:lpstr>Title</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MDT – Malt deployment toolkit</dc:title>
  <dc:creator>Phil Schwan</dc:creator>
  <cp:keywords>No Restrictions, Medtronic Controlled</cp:keywords>
  <cp:lastModifiedBy>Fred Bainbridge</cp:lastModifiedBy>
  <cp:revision>85</cp:revision>
  <dcterms:created xsi:type="dcterms:W3CDTF">2017-03-09T18:34:05Z</dcterms:created>
  <dcterms:modified xsi:type="dcterms:W3CDTF">2017-05-16T19:06:01Z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8cfdbd20-c809-49ac-85f3-809daaa2f598</vt:lpwstr>
  </property>
  <property fmtid="{D5CDD505-2E9C-101B-9397-08002B2CF9AE}" pid="3" name="Document Creator">
    <vt:lpwstr/>
  </property>
  <property fmtid="{D5CDD505-2E9C-101B-9397-08002B2CF9AE}" pid="4" name="Document Editor">
    <vt:lpwstr/>
  </property>
  <property fmtid="{D5CDD505-2E9C-101B-9397-08002B2CF9AE}" pid="5" name="Sublabels">
    <vt:lpwstr/>
  </property>
  <property fmtid="{D5CDD505-2E9C-101B-9397-08002B2CF9AE}" pid="6" name="Classification">
    <vt:lpwstr>MedtronicControlled</vt:lpwstr>
  </property>
</Properties>
</file>